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7" r:id="rId6"/>
    <p:sldId id="258" r:id="rId7"/>
    <p:sldId id="259" r:id="rId8"/>
    <p:sldId id="260" r:id="rId9"/>
    <p:sldId id="261" r:id="rId10"/>
    <p:sldId id="262"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7B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102" y="10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2/25/2026</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05745592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2/25/2026</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945751"/>
      </p:ext>
    </p:extLst>
  </p:cSld>
  <p:clrMap bg1="lt1" tx1="dk1" bg2="lt2" tx2="dk2" accent1="accent1" accent2="accent2" accent3="accent3" accent4="accent4" accent5="accent5" accent6="accent6" hlink="hlink" folHlink="folHlink"/>
  <p:sldLayoutIdLst>
    <p:sldLayoutId id="2147483673" r:id="rId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Picture 4">
            <a:extLst>
              <a:ext uri="{FF2B5EF4-FFF2-40B4-BE49-F238E27FC236}">
                <a16:creationId xmlns:a16="http://schemas.microsoft.com/office/drawing/2014/main" id="{73DD8E73-EEB9-2BF5-2254-2AB76A32888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 y="1"/>
            <a:ext cx="12191999" cy="6857999"/>
          </a:xfrm>
          <a:prstGeom prst="rect">
            <a:avLst/>
          </a:prstGeom>
        </p:spPr>
      </p:pic>
      <p:sp>
        <p:nvSpPr>
          <p:cNvPr id="20" name="Rectangle 19">
            <a:extLst>
              <a:ext uri="{FF2B5EF4-FFF2-40B4-BE49-F238E27FC236}">
                <a16:creationId xmlns:a16="http://schemas.microsoft.com/office/drawing/2014/main" id="{72E284DE-AB43-1296-3166-892F44A3A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183" y="173181"/>
            <a:ext cx="6858002" cy="6511640"/>
          </a:xfrm>
          <a:prstGeom prst="rect">
            <a:avLst/>
          </a:prstGeom>
          <a:gradFill>
            <a:gsLst>
              <a:gs pos="0">
                <a:schemeClr val="bg1">
                  <a:alpha val="0"/>
                </a:schemeClr>
              </a:gs>
              <a:gs pos="46000">
                <a:schemeClr val="bg1">
                  <a:alpha val="30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C7CA2B67-2E6E-8354-6276-89BB0F4E9EC3}"/>
              </a:ext>
            </a:extLst>
          </p:cNvPr>
          <p:cNvSpPr>
            <a:spLocks noGrp="1"/>
          </p:cNvSpPr>
          <p:nvPr>
            <p:ph type="ctrTitle"/>
          </p:nvPr>
        </p:nvSpPr>
        <p:spPr>
          <a:xfrm>
            <a:off x="457195" y="701964"/>
            <a:ext cx="5370950" cy="3640303"/>
          </a:xfrm>
        </p:spPr>
        <p:txBody>
          <a:bodyPr anchor="t">
            <a:normAutofit/>
          </a:bodyPr>
          <a:lstStyle/>
          <a:p>
            <a:r>
              <a:rPr lang="en-GB" sz="6000">
                <a:solidFill>
                  <a:srgbClr val="FFFFFF"/>
                </a:solidFill>
                <a:latin typeface="Aptos Black" panose="02000000000000000000" pitchFamily="2" charset="0"/>
                <a:ea typeface="Aptos Black" panose="02000000000000000000" pitchFamily="2" charset="0"/>
              </a:rPr>
              <a:t>Our silver</a:t>
            </a:r>
            <a:br>
              <a:rPr lang="en-GB" sz="6000">
                <a:solidFill>
                  <a:srgbClr val="FFFFFF"/>
                </a:solidFill>
                <a:latin typeface="Aptos Black" panose="02000000000000000000" pitchFamily="2" charset="0"/>
                <a:ea typeface="Aptos Black" panose="02000000000000000000" pitchFamily="2" charset="0"/>
              </a:rPr>
            </a:br>
            <a:r>
              <a:rPr lang="en-GB" sz="6000">
                <a:solidFill>
                  <a:srgbClr val="FFFFFF"/>
                </a:solidFill>
                <a:latin typeface="Aptos Black" panose="02000000000000000000" pitchFamily="2" charset="0"/>
                <a:ea typeface="Aptos Black" panose="02000000000000000000" pitchFamily="2" charset="0"/>
              </a:rPr>
              <a:t>DofE</a:t>
            </a:r>
            <a:endParaRPr lang="en-US" sz="6000">
              <a:solidFill>
                <a:srgbClr val="FFFFFF"/>
              </a:solidFill>
              <a:latin typeface="Aptos Black" panose="02000000000000000000" pitchFamily="2" charset="0"/>
              <a:ea typeface="Aptos Black" panose="02000000000000000000" pitchFamily="2" charset="0"/>
            </a:endParaRPr>
          </a:p>
        </p:txBody>
      </p:sp>
      <p:sp>
        <p:nvSpPr>
          <p:cNvPr id="3" name="Subtitle 2">
            <a:extLst>
              <a:ext uri="{FF2B5EF4-FFF2-40B4-BE49-F238E27FC236}">
                <a16:creationId xmlns:a16="http://schemas.microsoft.com/office/drawing/2014/main" id="{28C5D9F2-8430-8EA9-E8F5-DC7A59F33E83}"/>
              </a:ext>
            </a:extLst>
          </p:cNvPr>
          <p:cNvSpPr>
            <a:spLocks noGrp="1"/>
          </p:cNvSpPr>
          <p:nvPr>
            <p:ph type="subTitle" idx="1"/>
          </p:nvPr>
        </p:nvSpPr>
        <p:spPr>
          <a:xfrm>
            <a:off x="468090" y="5253050"/>
            <a:ext cx="3888419" cy="969264"/>
          </a:xfrm>
        </p:spPr>
        <p:txBody>
          <a:bodyPr anchor="t">
            <a:normAutofit/>
          </a:bodyPr>
          <a:lstStyle/>
          <a:p>
            <a:r>
              <a:rPr lang="en-GB" sz="2000" dirty="0">
                <a:solidFill>
                  <a:srgbClr val="FFFFFF"/>
                </a:solidFill>
              </a:rPr>
              <a:t>Presentation by TEAM ELM</a:t>
            </a:r>
            <a:endParaRPr lang="en-US" sz="2000" dirty="0">
              <a:solidFill>
                <a:srgbClr val="FFFFFF"/>
              </a:solidFill>
            </a:endParaRPr>
          </a:p>
        </p:txBody>
      </p:sp>
      <p:cxnSp>
        <p:nvCxnSpPr>
          <p:cNvPr id="22" name="Straight Connector 21">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32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851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C4899E5-F47D-EAE7-A723-54426FCF87A8}"/>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0" y="10"/>
            <a:ext cx="12191979" cy="6857989"/>
          </a:xfrm>
          <a:prstGeom prst="rect">
            <a:avLst/>
          </a:prstGeom>
        </p:spPr>
      </p:pic>
      <p:sp>
        <p:nvSpPr>
          <p:cNvPr id="11" name="Rectangle 10">
            <a:extLst>
              <a:ext uri="{FF2B5EF4-FFF2-40B4-BE49-F238E27FC236}">
                <a16:creationId xmlns:a16="http://schemas.microsoft.com/office/drawing/2014/main" id="{9E9D00D9-C4F5-471E-BE2C-126CB112A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E0529C-A1AF-431E-E024-C0D3D577D6DC}"/>
              </a:ext>
            </a:extLst>
          </p:cNvPr>
          <p:cNvSpPr>
            <a:spLocks noGrp="1"/>
          </p:cNvSpPr>
          <p:nvPr>
            <p:ph type="ctrTitle"/>
          </p:nvPr>
        </p:nvSpPr>
        <p:spPr>
          <a:xfrm>
            <a:off x="640080" y="914400"/>
            <a:ext cx="4892948" cy="3427867"/>
          </a:xfrm>
        </p:spPr>
        <p:txBody>
          <a:bodyPr anchor="t">
            <a:normAutofit/>
          </a:bodyPr>
          <a:lstStyle/>
          <a:p>
            <a:pPr>
              <a:lnSpc>
                <a:spcPct val="90000"/>
              </a:lnSpc>
            </a:pPr>
            <a:r>
              <a:rPr lang="en-GB" sz="4600" dirty="0">
                <a:solidFill>
                  <a:srgbClr val="FFFFFF"/>
                </a:solidFill>
                <a:latin typeface="Aptos Black" panose="020B0004020202020204" pitchFamily="34" charset="0"/>
              </a:rPr>
              <a:t>For our </a:t>
            </a:r>
            <a:r>
              <a:rPr lang="en-GB" sz="4600" dirty="0" err="1">
                <a:solidFill>
                  <a:srgbClr val="FFFFFF"/>
                </a:solidFill>
                <a:latin typeface="Aptos Black" panose="020B0004020202020204" pitchFamily="34" charset="0"/>
              </a:rPr>
              <a:t>dofe</a:t>
            </a:r>
            <a:r>
              <a:rPr lang="en-GB" sz="4600" dirty="0">
                <a:solidFill>
                  <a:srgbClr val="FFFFFF"/>
                </a:solidFill>
                <a:latin typeface="Aptos Black" panose="020B0004020202020204" pitchFamily="34" charset="0"/>
              </a:rPr>
              <a:t>, our aim was to photograph beautiful landscapes</a:t>
            </a:r>
            <a:endParaRPr lang="en-US" sz="4600" dirty="0">
              <a:solidFill>
                <a:srgbClr val="FFFFFF"/>
              </a:solidFill>
              <a:latin typeface="Aptos Black" panose="020B0004020202020204" pitchFamily="34" charset="0"/>
            </a:endParaRPr>
          </a:p>
        </p:txBody>
      </p:sp>
      <p:sp>
        <p:nvSpPr>
          <p:cNvPr id="3" name="Subtitle 2">
            <a:extLst>
              <a:ext uri="{FF2B5EF4-FFF2-40B4-BE49-F238E27FC236}">
                <a16:creationId xmlns:a16="http://schemas.microsoft.com/office/drawing/2014/main" id="{696E2838-FCDE-9A56-1B45-4D28676834A4}"/>
              </a:ext>
            </a:extLst>
          </p:cNvPr>
          <p:cNvSpPr>
            <a:spLocks noGrp="1"/>
          </p:cNvSpPr>
          <p:nvPr>
            <p:ph type="subTitle" idx="1"/>
          </p:nvPr>
        </p:nvSpPr>
        <p:spPr>
          <a:xfrm>
            <a:off x="650969" y="5253050"/>
            <a:ext cx="6063097" cy="1122307"/>
          </a:xfrm>
        </p:spPr>
        <p:txBody>
          <a:bodyPr anchor="t">
            <a:noAutofit/>
          </a:bodyPr>
          <a:lstStyle/>
          <a:p>
            <a:r>
              <a:rPr lang="en-GB" sz="1600" dirty="0">
                <a:solidFill>
                  <a:srgbClr val="FFFFFF"/>
                </a:solidFill>
                <a:latin typeface="Aptos Black" panose="020B0004020202020204" pitchFamily="34" charset="0"/>
              </a:rPr>
              <a:t>We chose this aim as we thought it would be interesting to see the difference in landscapes on our route</a:t>
            </a:r>
            <a:endParaRPr lang="en-US" sz="1600" dirty="0">
              <a:solidFill>
                <a:srgbClr val="FFFFFF"/>
              </a:solidFill>
              <a:latin typeface="Aptos Black" panose="020B0004020202020204" pitchFamily="34" charset="0"/>
            </a:endParaRPr>
          </a:p>
        </p:txBody>
      </p:sp>
      <p:cxnSp>
        <p:nvCxnSpPr>
          <p:cNvPr id="13" name="Straight Connector 12">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20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46031CD5-2490-7AB9-9DE5-CCCA5C35E9B2}"/>
              </a:ext>
            </a:extLst>
          </p:cNvPr>
          <p:cNvSpPr/>
          <p:nvPr/>
        </p:nvSpPr>
        <p:spPr>
          <a:xfrm>
            <a:off x="8039594" y="5997039"/>
            <a:ext cx="2921331" cy="378318"/>
          </a:xfrm>
          <a:prstGeom prst="rect">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31395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134CA-F34E-1D4D-9377-F70FDE9BE2C6}"/>
              </a:ext>
            </a:extLst>
          </p:cNvPr>
          <p:cNvSpPr>
            <a:spLocks noGrp="1"/>
          </p:cNvSpPr>
          <p:nvPr>
            <p:ph type="ctrTitle"/>
          </p:nvPr>
        </p:nvSpPr>
        <p:spPr>
          <a:xfrm>
            <a:off x="6601968" y="1371599"/>
            <a:ext cx="4698900" cy="2943543"/>
          </a:xfrm>
        </p:spPr>
        <p:txBody>
          <a:bodyPr>
            <a:normAutofit/>
          </a:bodyPr>
          <a:lstStyle/>
          <a:p>
            <a:pPr>
              <a:lnSpc>
                <a:spcPct val="90000"/>
              </a:lnSpc>
            </a:pPr>
            <a:r>
              <a:rPr lang="en-GB" sz="5000" dirty="0"/>
              <a:t>On the first day we climbed Malham </a:t>
            </a:r>
            <a:r>
              <a:rPr lang="en-GB" sz="5000" dirty="0" err="1"/>
              <a:t>Cove,a</a:t>
            </a:r>
            <a:r>
              <a:rPr lang="en-GB" sz="5000" dirty="0"/>
              <a:t> large cliffside</a:t>
            </a:r>
            <a:endParaRPr lang="en-US" sz="5000" dirty="0"/>
          </a:p>
        </p:txBody>
      </p:sp>
      <p:pic>
        <p:nvPicPr>
          <p:cNvPr id="9" name="Picture 8">
            <a:extLst>
              <a:ext uri="{FF2B5EF4-FFF2-40B4-BE49-F238E27FC236}">
                <a16:creationId xmlns:a16="http://schemas.microsoft.com/office/drawing/2014/main" id="{E932EB45-6BBB-E25C-0A05-CD5ABF3FA05D}"/>
              </a:ext>
            </a:extLst>
          </p:cNvPr>
          <p:cNvPicPr>
            <a:picLocks noChangeAspect="1"/>
          </p:cNvPicPr>
          <p:nvPr/>
        </p:nvPicPr>
        <p:blipFill>
          <a:blip r:embed="rId2" cstate="screen">
            <a:extLst>
              <a:ext uri="{28A0092B-C50C-407E-A947-70E740481C1C}">
                <a14:useLocalDpi xmlns:a14="http://schemas.microsoft.com/office/drawing/2010/main"/>
              </a:ext>
            </a:extLst>
          </a:blip>
          <a:srcRect b="-2"/>
          <a:stretch>
            <a:fillRect/>
          </a:stretch>
        </p:blipFill>
        <p:spPr>
          <a:xfrm>
            <a:off x="20" y="1"/>
            <a:ext cx="2836440" cy="3429000"/>
          </a:xfrm>
          <a:prstGeom prst="rect">
            <a:avLst/>
          </a:prstGeom>
        </p:spPr>
      </p:pic>
      <p:pic>
        <p:nvPicPr>
          <p:cNvPr id="8" name="Picture 7">
            <a:extLst>
              <a:ext uri="{FF2B5EF4-FFF2-40B4-BE49-F238E27FC236}">
                <a16:creationId xmlns:a16="http://schemas.microsoft.com/office/drawing/2014/main" id="{5B797858-A428-93D2-B6E0-00FA3ADB0A3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836460" y="10"/>
            <a:ext cx="2840440" cy="3428990"/>
          </a:xfrm>
          <a:prstGeom prst="rect">
            <a:avLst/>
          </a:prstGeom>
        </p:spPr>
      </p:pic>
      <p:cxnSp>
        <p:nvCxnSpPr>
          <p:cNvPr id="28" name="Straight Connector 27">
            <a:extLst>
              <a:ext uri="{FF2B5EF4-FFF2-40B4-BE49-F238E27FC236}">
                <a16:creationId xmlns:a16="http://schemas.microsoft.com/office/drawing/2014/main" id="{DFBFF65B-B357-4D0B-98E2-9A2AB7796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4184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94B368B-371B-3561-A8B5-0DF33A85F53A}"/>
              </a:ext>
            </a:extLst>
          </p:cNvPr>
          <p:cNvPicPr>
            <a:picLocks noChangeAspect="1"/>
          </p:cNvPicPr>
          <p:nvPr/>
        </p:nvPicPr>
        <p:blipFill>
          <a:blip r:embed="rId4" cstate="screen">
            <a:extLst>
              <a:ext uri="{28A0092B-C50C-407E-A947-70E740481C1C}">
                <a14:useLocalDpi xmlns:a14="http://schemas.microsoft.com/office/drawing/2010/main"/>
              </a:ext>
            </a:extLst>
          </a:blip>
          <a:srcRect r="-1" b="-1"/>
          <a:stretch>
            <a:fillRect/>
          </a:stretch>
        </p:blipFill>
        <p:spPr>
          <a:xfrm>
            <a:off x="20" y="3429000"/>
            <a:ext cx="5676880" cy="3429000"/>
          </a:xfrm>
          <a:prstGeom prst="rect">
            <a:avLst/>
          </a:prstGeom>
        </p:spPr>
      </p:pic>
      <p:sp>
        <p:nvSpPr>
          <p:cNvPr id="4" name="TextBox 3">
            <a:extLst>
              <a:ext uri="{FF2B5EF4-FFF2-40B4-BE49-F238E27FC236}">
                <a16:creationId xmlns:a16="http://schemas.microsoft.com/office/drawing/2014/main" id="{457A4AA9-D05E-0132-7CDB-86D8309B8944}"/>
              </a:ext>
            </a:extLst>
          </p:cNvPr>
          <p:cNvSpPr txBox="1"/>
          <p:nvPr/>
        </p:nvSpPr>
        <p:spPr>
          <a:xfrm>
            <a:off x="6601968" y="4315142"/>
            <a:ext cx="4660802" cy="1200329"/>
          </a:xfrm>
          <a:prstGeom prst="rect">
            <a:avLst/>
          </a:prstGeom>
          <a:noFill/>
        </p:spPr>
        <p:txBody>
          <a:bodyPr wrap="square" rtlCol="0">
            <a:spAutoFit/>
          </a:bodyPr>
          <a:lstStyle/>
          <a:p>
            <a:pPr algn="l"/>
            <a:r>
              <a:rPr lang="en-GB" dirty="0">
                <a:latin typeface="Aptos Black" panose="020B0004020202020204" pitchFamily="34" charset="0"/>
              </a:rPr>
              <a:t>Over the last one and a half million years it was covered by glaciers which, when they melted, eroded the cliffside to make it as steep as it is today.</a:t>
            </a:r>
            <a:endParaRPr lang="en-US" dirty="0">
              <a:latin typeface="Aptos Black" panose="020B0004020202020204" pitchFamily="34" charset="0"/>
            </a:endParaRPr>
          </a:p>
        </p:txBody>
      </p:sp>
      <p:sp>
        <p:nvSpPr>
          <p:cNvPr id="3" name="Subtitle 2">
            <a:extLst>
              <a:ext uri="{FF2B5EF4-FFF2-40B4-BE49-F238E27FC236}">
                <a16:creationId xmlns:a16="http://schemas.microsoft.com/office/drawing/2014/main" id="{3A35FF45-475D-9CB8-BCD0-F2FD944F97CC}"/>
              </a:ext>
            </a:extLst>
          </p:cNvPr>
          <p:cNvSpPr>
            <a:spLocks noGrp="1"/>
          </p:cNvSpPr>
          <p:nvPr>
            <p:ph type="subTitle" idx="1"/>
          </p:nvPr>
        </p:nvSpPr>
        <p:spPr>
          <a:xfrm>
            <a:off x="0" y="-398397"/>
            <a:ext cx="4660802" cy="1200330"/>
          </a:xfrm>
        </p:spPr>
        <p:txBody>
          <a:bodyPr/>
          <a:lstStyle/>
          <a:p>
            <a:r>
              <a:rPr lang="en-GB" dirty="0">
                <a:solidFill>
                  <a:schemeClr val="bg1"/>
                </a:solidFill>
                <a:latin typeface="Aptos Black" panose="020B0004020202020204" pitchFamily="34" charset="0"/>
              </a:rPr>
              <a:t>Did you know Harry Potter was filmed here</a:t>
            </a:r>
            <a:r>
              <a:rPr lang="en-GB"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01308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FD947D-7218-BCB7-0EBA-5C5B8DC1E3F0}"/>
              </a:ext>
            </a:extLst>
          </p:cNvPr>
          <p:cNvSpPr>
            <a:spLocks noGrp="1"/>
          </p:cNvSpPr>
          <p:nvPr>
            <p:ph type="ctrTitle"/>
          </p:nvPr>
        </p:nvSpPr>
        <p:spPr>
          <a:xfrm>
            <a:off x="8297704" y="1101536"/>
            <a:ext cx="3264837" cy="3496405"/>
          </a:xfrm>
        </p:spPr>
        <p:txBody>
          <a:bodyPr anchor="b">
            <a:normAutofit/>
          </a:bodyPr>
          <a:lstStyle/>
          <a:p>
            <a:r>
              <a:rPr lang="en-GB" sz="4400" dirty="0"/>
              <a:t>Here’re some of the landscapes we saw</a:t>
            </a:r>
            <a:endParaRPr lang="en-US" sz="4400" dirty="0"/>
          </a:p>
        </p:txBody>
      </p:sp>
      <p:sp>
        <p:nvSpPr>
          <p:cNvPr id="3" name="Subtitle 2">
            <a:extLst>
              <a:ext uri="{FF2B5EF4-FFF2-40B4-BE49-F238E27FC236}">
                <a16:creationId xmlns:a16="http://schemas.microsoft.com/office/drawing/2014/main" id="{8CD54C49-9E80-F683-9883-72BDB130A179}"/>
              </a:ext>
            </a:extLst>
          </p:cNvPr>
          <p:cNvSpPr>
            <a:spLocks noGrp="1"/>
          </p:cNvSpPr>
          <p:nvPr>
            <p:ph type="subTitle" idx="1"/>
          </p:nvPr>
        </p:nvSpPr>
        <p:spPr>
          <a:xfrm>
            <a:off x="8297704" y="4734466"/>
            <a:ext cx="3264837" cy="1370181"/>
          </a:xfrm>
        </p:spPr>
        <p:txBody>
          <a:bodyPr anchor="t">
            <a:normAutofit fontScale="85000" lnSpcReduction="20000"/>
          </a:bodyPr>
          <a:lstStyle/>
          <a:p>
            <a:r>
              <a:rPr lang="en-GB" dirty="0"/>
              <a:t>We saw multiple v- shaped valleys and waterfalls that had formed from previous rivers</a:t>
            </a:r>
            <a:endParaRPr lang="en-US" dirty="0"/>
          </a:p>
        </p:txBody>
      </p:sp>
      <p:pic>
        <p:nvPicPr>
          <p:cNvPr id="7" name="Picture 6">
            <a:extLst>
              <a:ext uri="{FF2B5EF4-FFF2-40B4-BE49-F238E27FC236}">
                <a16:creationId xmlns:a16="http://schemas.microsoft.com/office/drawing/2014/main" id="{C0701BCA-6545-BFBC-008E-0FED846AE05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 y="1101537"/>
            <a:ext cx="2307480" cy="1739690"/>
          </a:xfrm>
          <a:prstGeom prst="rect">
            <a:avLst/>
          </a:prstGeom>
        </p:spPr>
      </p:pic>
      <p:pic>
        <p:nvPicPr>
          <p:cNvPr id="4" name="Picture 3">
            <a:extLst>
              <a:ext uri="{FF2B5EF4-FFF2-40B4-BE49-F238E27FC236}">
                <a16:creationId xmlns:a16="http://schemas.microsoft.com/office/drawing/2014/main" id="{B0D96FDE-E30F-CDCB-D64A-BBB6E842F1E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2840528"/>
            <a:ext cx="2307480" cy="1690515"/>
          </a:xfrm>
          <a:prstGeom prst="rect">
            <a:avLst/>
          </a:prstGeom>
        </p:spPr>
      </p:pic>
      <p:pic>
        <p:nvPicPr>
          <p:cNvPr id="5" name="Picture 4">
            <a:extLst>
              <a:ext uri="{FF2B5EF4-FFF2-40B4-BE49-F238E27FC236}">
                <a16:creationId xmlns:a16="http://schemas.microsoft.com/office/drawing/2014/main" id="{BADDBBD2-28E6-396D-9DE6-A14F0680567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0" y="4531043"/>
            <a:ext cx="2307460" cy="1741741"/>
          </a:xfrm>
          <a:prstGeom prst="rect">
            <a:avLst/>
          </a:prstGeom>
        </p:spPr>
      </p:pic>
      <p:pic>
        <p:nvPicPr>
          <p:cNvPr id="6" name="Picture 5">
            <a:extLst>
              <a:ext uri="{FF2B5EF4-FFF2-40B4-BE49-F238E27FC236}">
                <a16:creationId xmlns:a16="http://schemas.microsoft.com/office/drawing/2014/main" id="{F744B7EA-F7A5-1A7B-7052-A6CF3851D6F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307480" y="1101538"/>
            <a:ext cx="5480686" cy="5171243"/>
          </a:xfrm>
          <a:prstGeom prst="rect">
            <a:avLst/>
          </a:prstGeom>
        </p:spPr>
      </p:pic>
      <p:cxnSp>
        <p:nvCxnSpPr>
          <p:cNvPr id="14" name="Straight Connector 13">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72781"/>
            <a:ext cx="7788166" cy="3"/>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0684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7571DF5-EB9F-E746-0B0B-2BC31E29D8F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0" y="10"/>
            <a:ext cx="12191979" cy="6857990"/>
          </a:xfrm>
          <a:prstGeom prst="rect">
            <a:avLst/>
          </a:prstGeom>
        </p:spPr>
      </p:pic>
      <p:sp>
        <p:nvSpPr>
          <p:cNvPr id="31" name="Rectangle 30">
            <a:extLst>
              <a:ext uri="{FF2B5EF4-FFF2-40B4-BE49-F238E27FC236}">
                <a16:creationId xmlns:a16="http://schemas.microsoft.com/office/drawing/2014/main" id="{0AF66B7C-69F6-439C-A508-14C94AF6B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61948" y="0"/>
            <a:ext cx="7230052"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5BF761-E25E-37BB-9C74-5140C255C65E}"/>
              </a:ext>
            </a:extLst>
          </p:cNvPr>
          <p:cNvSpPr>
            <a:spLocks noGrp="1"/>
          </p:cNvSpPr>
          <p:nvPr>
            <p:ph type="ctrTitle"/>
          </p:nvPr>
        </p:nvSpPr>
        <p:spPr>
          <a:xfrm>
            <a:off x="6638062" y="914400"/>
            <a:ext cx="4892948" cy="3427867"/>
          </a:xfrm>
        </p:spPr>
        <p:txBody>
          <a:bodyPr anchor="t">
            <a:normAutofit/>
          </a:bodyPr>
          <a:lstStyle/>
          <a:p>
            <a:pPr algn="r">
              <a:lnSpc>
                <a:spcPct val="90000"/>
              </a:lnSpc>
            </a:pPr>
            <a:r>
              <a:rPr lang="en-GB" sz="4100" dirty="0">
                <a:solidFill>
                  <a:srgbClr val="FFFFFF"/>
                </a:solidFill>
              </a:rPr>
              <a:t>On the first day we climbed a wall in order to get around a gate surrounded by cows with babies </a:t>
            </a:r>
            <a:endParaRPr lang="en-US" sz="4100" dirty="0">
              <a:solidFill>
                <a:srgbClr val="FFFFFF"/>
              </a:solidFill>
            </a:endParaRPr>
          </a:p>
        </p:txBody>
      </p:sp>
      <p:sp>
        <p:nvSpPr>
          <p:cNvPr id="3" name="Subtitle 2">
            <a:extLst>
              <a:ext uri="{FF2B5EF4-FFF2-40B4-BE49-F238E27FC236}">
                <a16:creationId xmlns:a16="http://schemas.microsoft.com/office/drawing/2014/main" id="{067D0968-357F-1667-ACA0-CCF57C44934B}"/>
              </a:ext>
            </a:extLst>
          </p:cNvPr>
          <p:cNvSpPr>
            <a:spLocks noGrp="1"/>
          </p:cNvSpPr>
          <p:nvPr>
            <p:ph type="subTitle" idx="1"/>
          </p:nvPr>
        </p:nvSpPr>
        <p:spPr>
          <a:xfrm>
            <a:off x="4826000" y="5253051"/>
            <a:ext cx="6705009" cy="1367823"/>
          </a:xfrm>
        </p:spPr>
        <p:txBody>
          <a:bodyPr anchor="t">
            <a:noAutofit/>
          </a:bodyPr>
          <a:lstStyle/>
          <a:p>
            <a:pPr algn="r"/>
            <a:r>
              <a:rPr lang="en-GB" sz="1600" dirty="0">
                <a:solidFill>
                  <a:srgbClr val="FFFFFF"/>
                </a:solidFill>
                <a:latin typeface="Aptos Black" panose="020B0004020202020204" pitchFamily="34" charset="0"/>
              </a:rPr>
              <a:t>These walls were built to mark field boundaries, define land ownership and manage livestock and only use gravity and interlocking stones for support, no mortar</a:t>
            </a:r>
            <a:endParaRPr lang="en-US" sz="1600" dirty="0">
              <a:solidFill>
                <a:srgbClr val="FFFFFF"/>
              </a:solidFill>
              <a:latin typeface="Aptos Black" panose="020B0004020202020204" pitchFamily="34" charset="0"/>
            </a:endParaRPr>
          </a:p>
        </p:txBody>
      </p:sp>
      <p:cxnSp>
        <p:nvCxnSpPr>
          <p:cNvPr id="33" name="Straight Connector 32">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38376"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3433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D878B3C-F832-2FBD-08E2-D18B05D038C0}"/>
              </a:ext>
            </a:extLst>
          </p:cNvPr>
          <p:cNvPicPr>
            <a:picLocks noChangeAspect="1"/>
          </p:cNvPicPr>
          <p:nvPr/>
        </p:nvPicPr>
        <p:blipFill>
          <a:blip r:embed="rId2" cstate="screen">
            <a:alphaModFix amt="40000"/>
            <a:extLst>
              <a:ext uri="{28A0092B-C50C-407E-A947-70E740481C1C}">
                <a14:useLocalDpi xmlns:a14="http://schemas.microsoft.com/office/drawing/2010/main"/>
              </a:ext>
            </a:extLst>
          </a:blip>
          <a:srcRect/>
          <a:stretch>
            <a:fillRect/>
          </a:stretch>
        </p:blipFill>
        <p:spPr>
          <a:xfrm>
            <a:off x="20" y="152"/>
            <a:ext cx="12191980" cy="6857848"/>
          </a:xfrm>
          <a:prstGeom prst="rect">
            <a:avLst/>
          </a:prstGeom>
        </p:spPr>
      </p:pic>
      <p:sp>
        <p:nvSpPr>
          <p:cNvPr id="2" name="Title 1">
            <a:extLst>
              <a:ext uri="{FF2B5EF4-FFF2-40B4-BE49-F238E27FC236}">
                <a16:creationId xmlns:a16="http://schemas.microsoft.com/office/drawing/2014/main" id="{B0C25DE6-055F-0D8F-B442-8E523AD532E4}"/>
              </a:ext>
            </a:extLst>
          </p:cNvPr>
          <p:cNvSpPr>
            <a:spLocks noGrp="1"/>
          </p:cNvSpPr>
          <p:nvPr>
            <p:ph type="ctrTitle"/>
          </p:nvPr>
        </p:nvSpPr>
        <p:spPr>
          <a:xfrm>
            <a:off x="392853" y="489144"/>
            <a:ext cx="5347547" cy="3976232"/>
          </a:xfrm>
        </p:spPr>
        <p:txBody>
          <a:bodyPr anchor="t">
            <a:noAutofit/>
          </a:bodyPr>
          <a:lstStyle/>
          <a:p>
            <a:r>
              <a:rPr lang="en-GB" sz="4000" dirty="0">
                <a:solidFill>
                  <a:srgbClr val="FFFFFF"/>
                </a:solidFill>
              </a:rPr>
              <a:t>We also slid down a small hill to avoid going back up the mountain side we ended up with us covered in dirt</a:t>
            </a:r>
            <a:endParaRPr lang="en-US" sz="4000" dirty="0">
              <a:solidFill>
                <a:srgbClr val="FFFFFF"/>
              </a:solidFill>
            </a:endParaRPr>
          </a:p>
        </p:txBody>
      </p:sp>
      <p:sp>
        <p:nvSpPr>
          <p:cNvPr id="3" name="Subtitle 2">
            <a:extLst>
              <a:ext uri="{FF2B5EF4-FFF2-40B4-BE49-F238E27FC236}">
                <a16:creationId xmlns:a16="http://schemas.microsoft.com/office/drawing/2014/main" id="{4C63A5DF-5D2B-16D9-FA6A-B3D783CF666E}"/>
              </a:ext>
            </a:extLst>
          </p:cNvPr>
          <p:cNvSpPr>
            <a:spLocks noGrp="1"/>
          </p:cNvSpPr>
          <p:nvPr>
            <p:ph type="subTitle" idx="1"/>
          </p:nvPr>
        </p:nvSpPr>
        <p:spPr>
          <a:xfrm>
            <a:off x="640080" y="5251621"/>
            <a:ext cx="4439920" cy="1104721"/>
          </a:xfrm>
        </p:spPr>
        <p:txBody>
          <a:bodyPr anchor="t">
            <a:normAutofit lnSpcReduction="10000"/>
          </a:bodyPr>
          <a:lstStyle/>
          <a:p>
            <a:r>
              <a:rPr lang="en-GB" dirty="0">
                <a:solidFill>
                  <a:srgbClr val="FFFFFF"/>
                </a:solidFill>
                <a:latin typeface="Aptos Black" panose="020B0004020202020204" pitchFamily="34" charset="0"/>
              </a:rPr>
              <a:t>Most of the mountain was steep and rocky from erosion over time</a:t>
            </a:r>
            <a:endParaRPr lang="en-US" dirty="0">
              <a:solidFill>
                <a:srgbClr val="FFFFFF"/>
              </a:solidFill>
              <a:latin typeface="Aptos Black" panose="020B0004020202020204" pitchFamily="34" charset="0"/>
            </a:endParaRPr>
          </a:p>
        </p:txBody>
      </p:sp>
      <p:cxnSp>
        <p:nvCxnSpPr>
          <p:cNvPr id="26" name="Straight Connector 25">
            <a:extLst>
              <a:ext uri="{FF2B5EF4-FFF2-40B4-BE49-F238E27FC236}">
                <a16:creationId xmlns:a16="http://schemas.microsoft.com/office/drawing/2014/main" id="{F0CE0765-E93C-4D37-9D5F-D464EFB10F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495436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69457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31CC5-966B-19B3-3E4D-F3022E6FA53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A0E0D73-B7FA-EDC6-F3A2-E60FDBA98EA6}"/>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BAA2D5C4-18B0-0B83-03AE-42AD72D8CD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62533" y="2971945"/>
            <a:ext cx="2914541" cy="3886055"/>
          </a:xfrm>
          <a:prstGeom prst="rect">
            <a:avLst/>
          </a:prstGeom>
        </p:spPr>
      </p:pic>
      <p:pic>
        <p:nvPicPr>
          <p:cNvPr id="5" name="Picture 4">
            <a:extLst>
              <a:ext uri="{FF2B5EF4-FFF2-40B4-BE49-F238E27FC236}">
                <a16:creationId xmlns:a16="http://schemas.microsoft.com/office/drawing/2014/main" id="{9290997E-901F-8DFB-8A34-AEE47655F1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926" y="3302001"/>
            <a:ext cx="4741331" cy="3555999"/>
          </a:xfrm>
          <a:prstGeom prst="rect">
            <a:avLst/>
          </a:prstGeom>
        </p:spPr>
      </p:pic>
      <p:pic>
        <p:nvPicPr>
          <p:cNvPr id="6" name="Picture 5">
            <a:extLst>
              <a:ext uri="{FF2B5EF4-FFF2-40B4-BE49-F238E27FC236}">
                <a16:creationId xmlns:a16="http://schemas.microsoft.com/office/drawing/2014/main" id="{E6A4041F-57E8-62B0-3225-E7CF923956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2521"/>
            <a:ext cx="3190741" cy="4254321"/>
          </a:xfrm>
          <a:prstGeom prst="rect">
            <a:avLst/>
          </a:prstGeom>
        </p:spPr>
      </p:pic>
      <p:pic>
        <p:nvPicPr>
          <p:cNvPr id="7" name="Picture 6">
            <a:extLst>
              <a:ext uri="{FF2B5EF4-FFF2-40B4-BE49-F238E27FC236}">
                <a16:creationId xmlns:a16="http://schemas.microsoft.com/office/drawing/2014/main" id="{881D4A65-108D-FED0-3CF9-698B624FFE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89333" y="1"/>
            <a:ext cx="4402667" cy="3302000"/>
          </a:xfrm>
          <a:prstGeom prst="rect">
            <a:avLst/>
          </a:prstGeom>
        </p:spPr>
      </p:pic>
      <p:pic>
        <p:nvPicPr>
          <p:cNvPr id="10" name="Picture 9">
            <a:extLst>
              <a:ext uri="{FF2B5EF4-FFF2-40B4-BE49-F238E27FC236}">
                <a16:creationId xmlns:a16="http://schemas.microsoft.com/office/drawing/2014/main" id="{76DFC51F-CAC2-ED6D-38DB-34F24E8184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26033" y="3318145"/>
            <a:ext cx="4736500" cy="3552375"/>
          </a:xfrm>
          <a:prstGeom prst="rect">
            <a:avLst/>
          </a:prstGeom>
        </p:spPr>
      </p:pic>
      <p:pic>
        <p:nvPicPr>
          <p:cNvPr id="11" name="Picture 10">
            <a:extLst>
              <a:ext uri="{FF2B5EF4-FFF2-40B4-BE49-F238E27FC236}">
                <a16:creationId xmlns:a16="http://schemas.microsoft.com/office/drawing/2014/main" id="{6A9FF7CD-19D4-29A3-7188-3A9F6B43D9D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21786" y="-42764"/>
            <a:ext cx="4736500" cy="3360910"/>
          </a:xfrm>
          <a:prstGeom prst="rect">
            <a:avLst/>
          </a:prstGeom>
        </p:spPr>
      </p:pic>
      <p:pic>
        <p:nvPicPr>
          <p:cNvPr id="8" name="Picture 7">
            <a:extLst>
              <a:ext uri="{FF2B5EF4-FFF2-40B4-BE49-F238E27FC236}">
                <a16:creationId xmlns:a16="http://schemas.microsoft.com/office/drawing/2014/main" id="{F124FCA4-8118-EE19-4DA6-E986FCA8726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926" y="4256921"/>
            <a:ext cx="250772" cy="188079"/>
          </a:xfrm>
          <a:prstGeom prst="rect">
            <a:avLst/>
          </a:prstGeom>
        </p:spPr>
      </p:pic>
    </p:spTree>
    <p:extLst>
      <p:ext uri="{BB962C8B-B14F-4D97-AF65-F5344CB8AC3E}">
        <p14:creationId xmlns:p14="http://schemas.microsoft.com/office/powerpoint/2010/main" val="432901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0BE3AD-29E0-B080-C272-1A12822CE1DA}"/>
              </a:ext>
            </a:extLst>
          </p:cNvPr>
          <p:cNvSpPr>
            <a:spLocks noGrp="1"/>
          </p:cNvSpPr>
          <p:nvPr>
            <p:ph type="ctrTitle"/>
          </p:nvPr>
        </p:nvSpPr>
        <p:spPr>
          <a:xfrm>
            <a:off x="640081" y="1371599"/>
            <a:ext cx="2967040" cy="2934921"/>
          </a:xfrm>
        </p:spPr>
        <p:txBody>
          <a:bodyPr anchor="t">
            <a:normAutofit/>
          </a:bodyPr>
          <a:lstStyle/>
          <a:p>
            <a:pPr>
              <a:lnSpc>
                <a:spcPct val="90000"/>
              </a:lnSpc>
            </a:pPr>
            <a:r>
              <a:rPr lang="en-GB" sz="4100" dirty="0"/>
              <a:t>We also saw loads of abandoned buildings</a:t>
            </a:r>
            <a:endParaRPr lang="en-US" sz="4100" dirty="0"/>
          </a:p>
        </p:txBody>
      </p:sp>
      <p:sp>
        <p:nvSpPr>
          <p:cNvPr id="3" name="Subtitle 2">
            <a:extLst>
              <a:ext uri="{FF2B5EF4-FFF2-40B4-BE49-F238E27FC236}">
                <a16:creationId xmlns:a16="http://schemas.microsoft.com/office/drawing/2014/main" id="{569097A4-C177-ADC7-3806-8488C607B383}"/>
              </a:ext>
            </a:extLst>
          </p:cNvPr>
          <p:cNvSpPr>
            <a:spLocks noGrp="1"/>
          </p:cNvSpPr>
          <p:nvPr>
            <p:ph type="subTitle" idx="1"/>
          </p:nvPr>
        </p:nvSpPr>
        <p:spPr>
          <a:xfrm>
            <a:off x="640080" y="4306529"/>
            <a:ext cx="2967040" cy="1566237"/>
          </a:xfrm>
        </p:spPr>
        <p:txBody>
          <a:bodyPr anchor="b">
            <a:normAutofit/>
          </a:bodyPr>
          <a:lstStyle/>
          <a:p>
            <a:endParaRPr lang="en-US" dirty="0">
              <a:latin typeface="Aptos Black" panose="020B0004020202020204" pitchFamily="34" charset="0"/>
            </a:endParaRPr>
          </a:p>
        </p:txBody>
      </p:sp>
      <p:pic>
        <p:nvPicPr>
          <p:cNvPr id="6" name="Picture 5">
            <a:extLst>
              <a:ext uri="{FF2B5EF4-FFF2-40B4-BE49-F238E27FC236}">
                <a16:creationId xmlns:a16="http://schemas.microsoft.com/office/drawing/2014/main" id="{DE2AD0A7-3F52-B43B-61C5-4F80CFE3BDF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265920" y="10"/>
            <a:ext cx="2926080" cy="2285990"/>
          </a:xfrm>
          <a:prstGeom prst="rect">
            <a:avLst/>
          </a:prstGeom>
        </p:spPr>
      </p:pic>
      <p:pic>
        <p:nvPicPr>
          <p:cNvPr id="9" name="Picture 8">
            <a:extLst>
              <a:ext uri="{FF2B5EF4-FFF2-40B4-BE49-F238E27FC236}">
                <a16:creationId xmlns:a16="http://schemas.microsoft.com/office/drawing/2014/main" id="{FBC570DB-E2F8-D485-CB6F-AB83D6C433D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265920" y="2286000"/>
            <a:ext cx="2926080" cy="2286000"/>
          </a:xfrm>
          <a:prstGeom prst="rect">
            <a:avLst/>
          </a:prstGeom>
        </p:spPr>
      </p:pic>
      <p:pic>
        <p:nvPicPr>
          <p:cNvPr id="8" name="Picture 7">
            <a:extLst>
              <a:ext uri="{FF2B5EF4-FFF2-40B4-BE49-F238E27FC236}">
                <a16:creationId xmlns:a16="http://schemas.microsoft.com/office/drawing/2014/main" id="{5E356C9D-CC2C-1C58-AA31-68AD58C325A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265920" y="4572000"/>
            <a:ext cx="2926080" cy="2286000"/>
          </a:xfrm>
          <a:prstGeom prst="rect">
            <a:avLst/>
          </a:prstGeom>
        </p:spPr>
      </p:pic>
      <p:pic>
        <p:nvPicPr>
          <p:cNvPr id="10" name="Picture 9">
            <a:extLst>
              <a:ext uri="{FF2B5EF4-FFF2-40B4-BE49-F238E27FC236}">
                <a16:creationId xmlns:a16="http://schemas.microsoft.com/office/drawing/2014/main" id="{BFC8FCE0-2176-5F82-29C5-B897578337CD}"/>
              </a:ext>
            </a:extLst>
          </p:cNvPr>
          <p:cNvPicPr>
            <a:picLocks noChangeAspect="1"/>
          </p:cNvPicPr>
          <p:nvPr/>
        </p:nvPicPr>
        <p:blipFill>
          <a:blip r:embed="rId5" cstate="screen">
            <a:extLst>
              <a:ext uri="{28A0092B-C50C-407E-A947-70E740481C1C}">
                <a14:useLocalDpi xmlns:a14="http://schemas.microsoft.com/office/drawing/2010/main"/>
              </a:ext>
            </a:extLst>
          </a:blip>
          <a:srcRect r="-3"/>
          <a:stretch>
            <a:fillRect/>
          </a:stretch>
        </p:blipFill>
        <p:spPr>
          <a:xfrm>
            <a:off x="4657341" y="10"/>
            <a:ext cx="4617720" cy="3438134"/>
          </a:xfrm>
          <a:prstGeom prst="rect">
            <a:avLst/>
          </a:prstGeom>
        </p:spPr>
      </p:pic>
      <p:pic>
        <p:nvPicPr>
          <p:cNvPr id="12" name="Picture 11">
            <a:extLst>
              <a:ext uri="{FF2B5EF4-FFF2-40B4-BE49-F238E27FC236}">
                <a16:creationId xmlns:a16="http://schemas.microsoft.com/office/drawing/2014/main" id="{EC7696F4-415D-0463-0AEA-CFCFEA5296D0}"/>
              </a:ext>
            </a:extLst>
          </p:cNvPr>
          <p:cNvPicPr>
            <a:picLocks noChangeAspect="1"/>
          </p:cNvPicPr>
          <p:nvPr/>
        </p:nvPicPr>
        <p:blipFill>
          <a:blip r:embed="rId6" cstate="screen">
            <a:extLst>
              <a:ext uri="{28A0092B-C50C-407E-A947-70E740481C1C}">
                <a14:useLocalDpi xmlns:a14="http://schemas.microsoft.com/office/drawing/2010/main"/>
              </a:ext>
            </a:extLst>
          </a:blip>
          <a:srcRect r="-3" b="-3"/>
          <a:stretch>
            <a:fillRect/>
          </a:stretch>
        </p:blipFill>
        <p:spPr>
          <a:xfrm>
            <a:off x="4657341" y="3429000"/>
            <a:ext cx="4617720" cy="3429000"/>
          </a:xfrm>
          <a:prstGeom prst="rect">
            <a:avLst/>
          </a:prstGeom>
        </p:spPr>
      </p:pic>
      <p:cxnSp>
        <p:nvCxnSpPr>
          <p:cNvPr id="26" name="Straight Connector 25">
            <a:extLst>
              <a:ext uri="{FF2B5EF4-FFF2-40B4-BE49-F238E27FC236}">
                <a16:creationId xmlns:a16="http://schemas.microsoft.com/office/drawing/2014/main" id="{08362C1D-A9AD-42FD-91C3-3328E9B252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805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46B30DCA-1901-47F0-7222-9993C9D55BD4}"/>
              </a:ext>
            </a:extLst>
          </p:cNvPr>
          <p:cNvSpPr/>
          <p:nvPr/>
        </p:nvSpPr>
        <p:spPr>
          <a:xfrm>
            <a:off x="7659584" y="3135086"/>
            <a:ext cx="1163782" cy="142504"/>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541EDCF0-A6EF-9BF0-900C-728A5D47AB7C}"/>
              </a:ext>
            </a:extLst>
          </p:cNvPr>
          <p:cNvPicPr>
            <a:picLocks noChangeAspect="1"/>
          </p:cNvPicPr>
          <p:nvPr/>
        </p:nvPicPr>
        <p:blipFill>
          <a:blip r:embed="rId7"/>
          <a:stretch>
            <a:fillRect/>
          </a:stretch>
        </p:blipFill>
        <p:spPr>
          <a:xfrm>
            <a:off x="11100963" y="6615459"/>
            <a:ext cx="1176630" cy="158510"/>
          </a:xfrm>
          <a:prstGeom prst="rect">
            <a:avLst/>
          </a:prstGeom>
        </p:spPr>
      </p:pic>
    </p:spTree>
    <p:extLst>
      <p:ext uri="{BB962C8B-B14F-4D97-AF65-F5344CB8AC3E}">
        <p14:creationId xmlns:p14="http://schemas.microsoft.com/office/powerpoint/2010/main" val="839995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A9681A-2486-4655-A876-E26402CA2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38B3EB7-53D2-518A-005A-C2E056E78D4F}"/>
              </a:ext>
            </a:extLst>
          </p:cNvPr>
          <p:cNvPicPr>
            <a:picLocks noChangeAspect="1"/>
          </p:cNvPicPr>
          <p:nvPr/>
        </p:nvPicPr>
        <p:blipFill>
          <a:blip r:embed="rId2" cstate="screen">
            <a:alphaModFix/>
            <a:extLst>
              <a:ext uri="{28A0092B-C50C-407E-A947-70E740481C1C}">
                <a14:useLocalDpi xmlns:a14="http://schemas.microsoft.com/office/drawing/2010/main"/>
              </a:ext>
            </a:extLst>
          </a:blip>
          <a:srcRect/>
          <a:stretch>
            <a:fillRect/>
          </a:stretch>
        </p:blipFill>
        <p:spPr>
          <a:xfrm>
            <a:off x="2" y="152"/>
            <a:ext cx="12191998" cy="6857848"/>
          </a:xfrm>
          <a:prstGeom prst="rect">
            <a:avLst/>
          </a:prstGeom>
        </p:spPr>
      </p:pic>
      <p:sp>
        <p:nvSpPr>
          <p:cNvPr id="11" name="Rectangle 10">
            <a:extLst>
              <a:ext uri="{FF2B5EF4-FFF2-40B4-BE49-F238E27FC236}">
                <a16:creationId xmlns:a16="http://schemas.microsoft.com/office/drawing/2014/main" id="{C9BB6818-31C2-4340-98F8-64FF7F46A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8E1177-07CF-D732-775B-B66D00006A1B}"/>
              </a:ext>
            </a:extLst>
          </p:cNvPr>
          <p:cNvSpPr>
            <a:spLocks noGrp="1"/>
          </p:cNvSpPr>
          <p:nvPr>
            <p:ph type="ctrTitle"/>
          </p:nvPr>
        </p:nvSpPr>
        <p:spPr>
          <a:xfrm>
            <a:off x="640080" y="1120892"/>
            <a:ext cx="8308246" cy="3324108"/>
          </a:xfrm>
        </p:spPr>
        <p:txBody>
          <a:bodyPr anchor="t">
            <a:noAutofit/>
          </a:bodyPr>
          <a:lstStyle/>
          <a:p>
            <a:r>
              <a:rPr lang="en-GB" sz="3200" dirty="0">
                <a:solidFill>
                  <a:srgbClr val="FFFFFF"/>
                </a:solidFill>
              </a:rPr>
              <a:t>We finished at Aysgarth Falls, which is a triple flight of waterfalls surrounded by woods. The falls look best after heavy rainfall, as thousands of gallons of water cascade over the series of broad limestone steps, which are divided into three stages : upper force, middle force and lower force</a:t>
            </a:r>
            <a:endParaRPr lang="en-US" sz="3200" dirty="0">
              <a:solidFill>
                <a:srgbClr val="FFFFFF"/>
              </a:solidFill>
            </a:endParaRPr>
          </a:p>
        </p:txBody>
      </p:sp>
      <p:sp>
        <p:nvSpPr>
          <p:cNvPr id="3" name="Subtitle 2">
            <a:extLst>
              <a:ext uri="{FF2B5EF4-FFF2-40B4-BE49-F238E27FC236}">
                <a16:creationId xmlns:a16="http://schemas.microsoft.com/office/drawing/2014/main" id="{9A5FB9A5-D3AC-50BA-FCBB-15B580D94394}"/>
              </a:ext>
            </a:extLst>
          </p:cNvPr>
          <p:cNvSpPr>
            <a:spLocks noGrp="1"/>
          </p:cNvSpPr>
          <p:nvPr>
            <p:ph type="subTitle" idx="1"/>
          </p:nvPr>
        </p:nvSpPr>
        <p:spPr>
          <a:xfrm>
            <a:off x="640080" y="4584879"/>
            <a:ext cx="6402572" cy="1287887"/>
          </a:xfrm>
        </p:spPr>
        <p:txBody>
          <a:bodyPr anchor="b">
            <a:normAutofit/>
          </a:bodyPr>
          <a:lstStyle/>
          <a:p>
            <a:endParaRPr lang="en-US" dirty="0">
              <a:solidFill>
                <a:srgbClr val="FFFFFF"/>
              </a:solidFill>
            </a:endParaRPr>
          </a:p>
        </p:txBody>
      </p:sp>
      <p:cxnSp>
        <p:nvCxnSpPr>
          <p:cNvPr id="13" name="Straight Connector 12">
            <a:extLst>
              <a:ext uri="{FF2B5EF4-FFF2-40B4-BE49-F238E27FC236}">
                <a16:creationId xmlns:a16="http://schemas.microsoft.com/office/drawing/2014/main" id="{F0CE0765-E93C-4D37-9D5F-D464EFB10F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805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64653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884AB21A0D6940A37BE49ECFD65198" ma:contentTypeVersion="13" ma:contentTypeDescription="Create a new document." ma:contentTypeScope="" ma:versionID="c76d8f7771bcf0b21fa3c1f6be6b0e65">
  <xsd:schema xmlns:xsd="http://www.w3.org/2001/XMLSchema" xmlns:xs="http://www.w3.org/2001/XMLSchema" xmlns:p="http://schemas.microsoft.com/office/2006/metadata/properties" xmlns:ns2="02b19baa-ff3e-4791-a4fe-d2222b85f999" xmlns:ns3="d974f727-046f-4cf1-87f7-6c09baa3eb20" targetNamespace="http://schemas.microsoft.com/office/2006/metadata/properties" ma:root="true" ma:fieldsID="8f96600e74f77f04e6f992fbf5c0fe92" ns2:_="" ns3:_="">
    <xsd:import namespace="02b19baa-ff3e-4791-a4fe-d2222b85f999"/>
    <xsd:import namespace="d974f727-046f-4cf1-87f7-6c09baa3eb2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b19baa-ff3e-4791-a4fe-d2222b85f9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0f458e5-f361-4b77-8128-69757c98173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74f727-046f-4cf1-87f7-6c09baa3eb2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3b639fb-e1a2-49de-a56a-f2a78f26994c}" ma:internalName="TaxCatchAll" ma:showField="CatchAllData" ma:web="d974f727-046f-4cf1-87f7-6c09baa3eb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2b19baa-ff3e-4791-a4fe-d2222b85f999">
      <Terms xmlns="http://schemas.microsoft.com/office/infopath/2007/PartnerControls"/>
    </lcf76f155ced4ddcb4097134ff3c332f>
    <TaxCatchAll xmlns="d974f727-046f-4cf1-87f7-6c09baa3eb20" xsi:nil="true"/>
  </documentManagement>
</p:properties>
</file>

<file path=customXml/itemProps1.xml><?xml version="1.0" encoding="utf-8"?>
<ds:datastoreItem xmlns:ds="http://schemas.openxmlformats.org/officeDocument/2006/customXml" ds:itemID="{FE634BF6-1547-40B4-90E8-DD16FDAB925E}">
  <ds:schemaRefs>
    <ds:schemaRef ds:uri="http://schemas.microsoft.com/sharepoint/v3/contenttype/forms"/>
  </ds:schemaRefs>
</ds:datastoreItem>
</file>

<file path=customXml/itemProps2.xml><?xml version="1.0" encoding="utf-8"?>
<ds:datastoreItem xmlns:ds="http://schemas.openxmlformats.org/officeDocument/2006/customXml" ds:itemID="{E3408CD6-FE6E-4B35-989F-44E0A28BC1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b19baa-ff3e-4791-a4fe-d2222b85f999"/>
    <ds:schemaRef ds:uri="d974f727-046f-4cf1-87f7-6c09baa3e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E3090B-DAEA-4D3D-939A-EB1DA8FFC9B0}">
  <ds:schemaRefs>
    <ds:schemaRef ds:uri="http://schemas.microsoft.com/office/2006/metadata/properties"/>
    <ds:schemaRef ds:uri="http://schemas.microsoft.com/office/infopath/2007/PartnerControls"/>
    <ds:schemaRef ds:uri="02b19baa-ff3e-4791-a4fe-d2222b85f999"/>
    <ds:schemaRef ds:uri="d974f727-046f-4cf1-87f7-6c09baa3eb20"/>
  </ds:schemaRefs>
</ds:datastoreItem>
</file>

<file path=docProps/app.xml><?xml version="1.0" encoding="utf-8"?>
<Properties xmlns="http://schemas.openxmlformats.org/officeDocument/2006/extended-properties" xmlns:vt="http://schemas.openxmlformats.org/officeDocument/2006/docPropsVTypes">
  <TotalTime>5</TotalTime>
  <Words>258</Words>
  <Application>Microsoft Office PowerPoint</Application>
  <PresentationFormat>Widescreen</PresentationFormat>
  <Paragraphs>15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 Black</vt:lpstr>
      <vt:lpstr>Arial</vt:lpstr>
      <vt:lpstr>Grandview Display</vt:lpstr>
      <vt:lpstr>Neue Haas Grotesk Text Pro</vt:lpstr>
      <vt:lpstr>DashVTI</vt:lpstr>
      <vt:lpstr>Our silver DofE</vt:lpstr>
      <vt:lpstr>For our dofe, our aim was to photograph beautiful landscapes</vt:lpstr>
      <vt:lpstr>On the first day we climbed Malham Cove,a large cliffside</vt:lpstr>
      <vt:lpstr>Here’re some of the landscapes we saw</vt:lpstr>
      <vt:lpstr>On the first day we climbed a wall in order to get around a gate surrounded by cows with babies </vt:lpstr>
      <vt:lpstr>We also slid down a small hill to avoid going back up the mountain side we ended up with us covered in dirt</vt:lpstr>
      <vt:lpstr>PowerPoint Presentation</vt:lpstr>
      <vt:lpstr>We also saw loads of abandoned buildings</vt:lpstr>
      <vt:lpstr>We finished at Aysgarth Falls, which is a triple flight of waterfalls surrounded by woods. The falls look best after heavy rainfall, as thousands of gallons of water cascade over the series of broad limestone steps, which are divided into three stages : upper force, middle force and lower force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silver DofE</dc:title>
  <dc:creator>Rayne Johnson (10ERB)</dc:creator>
  <cp:lastModifiedBy>Carley Healey</cp:lastModifiedBy>
  <cp:revision>11</cp:revision>
  <dcterms:created xsi:type="dcterms:W3CDTF">2025-07-06T10:18:57Z</dcterms:created>
  <dcterms:modified xsi:type="dcterms:W3CDTF">2026-02-25T13:57:02Z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0x0101008F884AB21A0D6940A37BE49ECFD65198</vt:lpwstr>
  </property>
</Properties>
</file>