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Lst>
  <p:notesMasterIdLst>
    <p:notesMasterId r:id="rId26"/>
  </p:notesMasterIdLst>
  <p:handoutMasterIdLst>
    <p:handoutMasterId r:id="rId27"/>
  </p:handoutMasterIdLst>
  <p:sldIdLst>
    <p:sldId id="273" r:id="rId5"/>
    <p:sldId id="26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92" r:id="rId20"/>
    <p:sldId id="287" r:id="rId21"/>
    <p:sldId id="289" r:id="rId22"/>
    <p:sldId id="293" r:id="rId23"/>
    <p:sldId id="294" r:id="rId24"/>
    <p:sldId id="291"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Lexend Deca" panose="020B0604020202020204" charset="0"/>
      <p:regular r:id="rId32"/>
    </p:embeddedFont>
    <p:embeddedFont>
      <p:font typeface="Merriweather" panose="020B0604020202020204" charset="0"/>
      <p:regular r:id="rId33"/>
      <p:bold r:id="rId34"/>
      <p:italic r:id="rId35"/>
      <p:boldItalic r:id="rId36"/>
    </p:embeddedFont>
    <p:embeddedFont>
      <p:font typeface="Sofia Pro Black" panose="00000500000000000000" charset="0"/>
      <p:bold r:id="rId37"/>
    </p:embeddedFont>
    <p:embeddedFont>
      <p:font typeface="Trebuchet MS" panose="020B0603020202020204" pitchFamily="34"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F2"/>
    <a:srgbClr val="61A0BB"/>
    <a:srgbClr val="2C55A4"/>
    <a:srgbClr val="C54644"/>
    <a:srgbClr val="D44443"/>
    <a:srgbClr val="EE6D02"/>
    <a:srgbClr val="0047BB"/>
    <a:srgbClr val="D1423E"/>
    <a:srgbClr val="D26D1C"/>
    <a:srgbClr val="FCF8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537665-3FF0-2650-92A8-AA86F801BEB5}" v="7" dt="2021-10-06T13:26:5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51"/>
    <p:restoredTop sz="94694"/>
  </p:normalViewPr>
  <p:slideViewPr>
    <p:cSldViewPr snapToGrid="0" snapToObjects="1">
      <p:cViewPr varScale="1">
        <p:scale>
          <a:sx n="72" d="100"/>
          <a:sy n="72" d="100"/>
        </p:scale>
        <p:origin x="750" y="78"/>
      </p:cViewPr>
      <p:guideLst/>
    </p:cSldViewPr>
  </p:slideViewPr>
  <p:notesTextViewPr>
    <p:cViewPr>
      <p:scale>
        <a:sx n="1" d="1"/>
        <a:sy n="1" d="1"/>
      </p:scale>
      <p:origin x="0" y="0"/>
    </p:cViewPr>
  </p:notesTextViewPr>
  <p:notesViewPr>
    <p:cSldViewPr snapToGrid="0" snapToObjects="1">
      <p:cViewPr varScale="1">
        <p:scale>
          <a:sx n="65" d="100"/>
          <a:sy n="65" d="100"/>
        </p:scale>
        <p:origin x="2652"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3A6AB3-C7A8-E848-B89D-A410B916A9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D6498D-E20B-7546-8070-E4DBAAF7E2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27E7CB-56A0-A541-ABE5-6307AC8B1532}" type="datetimeFigureOut">
              <a:rPr lang="en-US" smtClean="0"/>
              <a:t>11/18/2021</a:t>
            </a:fld>
            <a:endParaRPr lang="en-US"/>
          </a:p>
        </p:txBody>
      </p:sp>
      <p:sp>
        <p:nvSpPr>
          <p:cNvPr id="4" name="Footer Placeholder 3">
            <a:extLst>
              <a:ext uri="{FF2B5EF4-FFF2-40B4-BE49-F238E27FC236}">
                <a16:creationId xmlns:a16="http://schemas.microsoft.com/office/drawing/2014/main" id="{F231166C-FC02-AD46-A552-E8FB807C6F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DFE19E-1F9F-3048-8A06-B448DF8F1A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66AC4-1A7C-104E-8AEE-88555C3470E3}" type="slidenum">
              <a:rPr lang="en-US" smtClean="0"/>
              <a:t>‹#›</a:t>
            </a:fld>
            <a:endParaRPr lang="en-US"/>
          </a:p>
        </p:txBody>
      </p:sp>
    </p:spTree>
    <p:extLst>
      <p:ext uri="{BB962C8B-B14F-4D97-AF65-F5344CB8AC3E}">
        <p14:creationId xmlns:p14="http://schemas.microsoft.com/office/powerpoint/2010/main" val="3123562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91CCA5-0807-084F-AA6D-A73D0B0B5CDE}" type="datetimeFigureOut">
              <a:rPr lang="en-US" smtClean="0"/>
              <a:t>11/18/2021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A27A8-F67F-4C4A-B3A0-FF98B81C1CFF}" type="slidenum">
              <a:rPr lang="en-US" smtClean="0"/>
              <a:t>‹#›</a:t>
            </a:fld>
            <a:endParaRPr lang="en-US"/>
          </a:p>
        </p:txBody>
      </p:sp>
    </p:spTree>
    <p:extLst>
      <p:ext uri="{BB962C8B-B14F-4D97-AF65-F5344CB8AC3E}">
        <p14:creationId xmlns:p14="http://schemas.microsoft.com/office/powerpoint/2010/main" val="193065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Employee Assistance Programme, a free service which is paid for by your school to support you with work and personal issues.</a:t>
            </a:r>
          </a:p>
        </p:txBody>
      </p:sp>
      <p:sp>
        <p:nvSpPr>
          <p:cNvPr id="4" name="Slide Number Placeholder 3"/>
          <p:cNvSpPr>
            <a:spLocks noGrp="1"/>
          </p:cNvSpPr>
          <p:nvPr>
            <p:ph type="sldNum" sz="quarter" idx="10"/>
          </p:nvPr>
        </p:nvSpPr>
        <p:spPr/>
        <p:txBody>
          <a:bodyPr/>
          <a:lstStyle/>
          <a:p>
            <a:fld id="{A73A27A8-F67F-4C4A-B3A0-FF98B81C1CFF}" type="slidenum">
              <a:rPr lang="en-US" smtClean="0"/>
              <a:t>1</a:t>
            </a:fld>
            <a:endParaRPr lang="en-US"/>
          </a:p>
        </p:txBody>
      </p:sp>
    </p:spTree>
    <p:extLst>
      <p:ext uri="{BB962C8B-B14F-4D97-AF65-F5344CB8AC3E}">
        <p14:creationId xmlns:p14="http://schemas.microsoft.com/office/powerpoint/2010/main" val="1194472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financial service is staffed by debt counsellors and financial advisers (who are not selling products). You can receive structured debt counselling and financial guidance, support and signposting </a:t>
            </a:r>
            <a:r>
              <a:rPr lang="en-GB" altLang="en-US" u="sng" dirty="0"/>
              <a:t>NOT ADVICE</a:t>
            </a:r>
            <a:r>
              <a:rPr lang="en-GB" altLang="en-US" dirty="0"/>
              <a:t>, because they cannot take on individual cases. It can be used as a first port of call when you are thinking of moving or you want to start to understand the new pension regulations in a general way.</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10</a:t>
            </a:fld>
            <a:endParaRPr lang="en-US"/>
          </a:p>
        </p:txBody>
      </p:sp>
    </p:spTree>
    <p:extLst>
      <p:ext uri="{BB962C8B-B14F-4D97-AF65-F5344CB8AC3E}">
        <p14:creationId xmlns:p14="http://schemas.microsoft.com/office/powerpoint/2010/main" val="3709003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Legal Service is staffed by Legal Executives, who cannot give ADVICE. However they can signpost, give information and support. </a:t>
            </a:r>
          </a:p>
          <a:p>
            <a:r>
              <a:rPr lang="en-GB" altLang="en-US" dirty="0"/>
              <a:t>An example is where a member of staff had an older brother in a residential care home near where she lived. She would visit him once a week to check he was okay. She was a single parent with small children, who also helped her elderly parents. </a:t>
            </a:r>
          </a:p>
          <a:p>
            <a:r>
              <a:rPr lang="en-GB" altLang="en-US" dirty="0"/>
              <a:t>The Council decided to move her brother out of the area (about 2 counties away because it would be cheaper for them). This caused major concerns for her in terms of expenses and her ability to visit him. She was able to ring the Legal Service who took her though how to put in an appeal. She said that the service saved her time and money.</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11</a:t>
            </a:fld>
            <a:endParaRPr lang="en-US"/>
          </a:p>
        </p:txBody>
      </p:sp>
    </p:spTree>
    <p:extLst>
      <p:ext uri="{BB962C8B-B14F-4D97-AF65-F5344CB8AC3E}">
        <p14:creationId xmlns:p14="http://schemas.microsoft.com/office/powerpoint/2010/main" val="158785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To summarise we have over 1000 qualified counsellors. Service Level Agreement are that appointments made within 5 days of the individual phoning and you will be seen within 10 days’ of having made the phone call – compare it to a 3-4 month wait with the NHS. Our aim is to provide you with relatively easy access to support.</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12</a:t>
            </a:fld>
            <a:endParaRPr lang="en-US"/>
          </a:p>
        </p:txBody>
      </p:sp>
    </p:spTree>
    <p:extLst>
      <p:ext uri="{BB962C8B-B14F-4D97-AF65-F5344CB8AC3E}">
        <p14:creationId xmlns:p14="http://schemas.microsoft.com/office/powerpoint/2010/main" val="128731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All the counsellors are professionally qualified and members of the British Association of Counselling and Psychotherapy, which means they work to their Code of Ethics. In terms of confidentiality it means that everything that gets discussed between you and service is completely confidential – UNLESS you were going to harm yourself or another person.</a:t>
            </a:r>
          </a:p>
          <a:p>
            <a:endParaRPr lang="en-GB" altLang="en-US" dirty="0"/>
          </a:p>
          <a:p>
            <a:r>
              <a:rPr lang="en-GB" altLang="en-US" dirty="0"/>
              <a:t>All counsellors are qualified to degree level and have a minimum of 450 hours counselling experience and are clinically supervised.</a:t>
            </a:r>
          </a:p>
          <a:p>
            <a:endParaRPr lang="en-GB" altLang="en-US" dirty="0"/>
          </a:p>
          <a:p>
            <a:r>
              <a:rPr lang="en-GB" altLang="en-US" dirty="0"/>
              <a:t>All the members of the legal team have the minimum of a law degree and a Legal Practice Certificate.</a:t>
            </a:r>
          </a:p>
          <a:p>
            <a:endParaRPr lang="en-GB" altLang="en-US" dirty="0"/>
          </a:p>
          <a:p>
            <a:r>
              <a:rPr lang="en-GB" altLang="en-US" dirty="0"/>
              <a:t>The Financial service is staffed by qualified Financial Advisers or debt counsellors who are members of the Financial Conduct Authority.</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13</a:t>
            </a:fld>
            <a:endParaRPr lang="en-US"/>
          </a:p>
        </p:txBody>
      </p:sp>
    </p:spTree>
    <p:extLst>
      <p:ext uri="{BB962C8B-B14F-4D97-AF65-F5344CB8AC3E}">
        <p14:creationId xmlns:p14="http://schemas.microsoft.com/office/powerpoint/2010/main" val="3957937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When you ring the service all you have to say is your school’s name and you only have to give your first name or even a pseudonym. You will be then directed to the relevant service.</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14</a:t>
            </a:fld>
            <a:endParaRPr lang="en-US"/>
          </a:p>
        </p:txBody>
      </p:sp>
    </p:spTree>
    <p:extLst>
      <p:ext uri="{BB962C8B-B14F-4D97-AF65-F5344CB8AC3E}">
        <p14:creationId xmlns:p14="http://schemas.microsoft.com/office/powerpoint/2010/main" val="2104842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 want to reassure you again that everything that happens in completely confidential (unless you were to harm yourself or someone else).</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15</a:t>
            </a:fld>
            <a:endParaRPr lang="en-US"/>
          </a:p>
        </p:txBody>
      </p:sp>
    </p:spTree>
    <p:extLst>
      <p:ext uri="{BB962C8B-B14F-4D97-AF65-F5344CB8AC3E}">
        <p14:creationId xmlns:p14="http://schemas.microsoft.com/office/powerpoint/2010/main" val="3275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 want to reassure you again that everything that happens in completely confidential (unless you were to harm yourself or someone else).</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16</a:t>
            </a:fld>
            <a:endParaRPr lang="en-US"/>
          </a:p>
        </p:txBody>
      </p:sp>
    </p:spTree>
    <p:extLst>
      <p:ext uri="{BB962C8B-B14F-4D97-AF65-F5344CB8AC3E}">
        <p14:creationId xmlns:p14="http://schemas.microsoft.com/office/powerpoint/2010/main" val="360273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Each school receives a pack of cards, bookmarks and leaflets for each member of staff and posters to remind you of the service.</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17</a:t>
            </a:fld>
            <a:endParaRPr lang="en-US"/>
          </a:p>
        </p:txBody>
      </p:sp>
    </p:spTree>
    <p:extLst>
      <p:ext uri="{BB962C8B-B14F-4D97-AF65-F5344CB8AC3E}">
        <p14:creationId xmlns:p14="http://schemas.microsoft.com/office/powerpoint/2010/main" val="1467214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also access online materials, fact sheets </a:t>
            </a:r>
            <a:r>
              <a:rPr lang="en-GB" altLang="en-US" dirty="0" err="1"/>
              <a:t>etc</a:t>
            </a:r>
            <a:r>
              <a:rPr lang="en-GB" altLang="en-US" dirty="0"/>
              <a:t> which are downloadable, form the above website. The details are also on your promotional materials.</a:t>
            </a:r>
          </a:p>
        </p:txBody>
      </p:sp>
      <p:sp>
        <p:nvSpPr>
          <p:cNvPr id="4" name="Slide Number Placeholder 3"/>
          <p:cNvSpPr>
            <a:spLocks noGrp="1"/>
          </p:cNvSpPr>
          <p:nvPr>
            <p:ph type="sldNum" sz="quarter" idx="10"/>
          </p:nvPr>
        </p:nvSpPr>
        <p:spPr/>
        <p:txBody>
          <a:bodyPr/>
          <a:lstStyle/>
          <a:p>
            <a:fld id="{A73A27A8-F67F-4C4A-B3A0-FF98B81C1CFF}" type="slidenum">
              <a:rPr lang="en-US" smtClean="0"/>
              <a:t>18</a:t>
            </a:fld>
            <a:endParaRPr lang="en-US"/>
          </a:p>
        </p:txBody>
      </p:sp>
    </p:spTree>
    <p:extLst>
      <p:ext uri="{BB962C8B-B14F-4D97-AF65-F5344CB8AC3E}">
        <p14:creationId xmlns:p14="http://schemas.microsoft.com/office/powerpoint/2010/main" val="3407236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19</a:t>
            </a:fld>
            <a:endParaRPr lang="en-US"/>
          </a:p>
        </p:txBody>
      </p:sp>
    </p:spTree>
    <p:extLst>
      <p:ext uri="{BB962C8B-B14F-4D97-AF65-F5344CB8AC3E}">
        <p14:creationId xmlns:p14="http://schemas.microsoft.com/office/powerpoint/2010/main" val="2885164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service is provided by Education Support Partnership, which is an independent organisation – and NOTHING to do with the management of the school, Ofsted, the local authority etc. I say this to reassure you about the CONFIDENTIALITY of the service.  It is a staff benefit that recognises all of us have complex lives these days with lots of demands which will hopefully save you time and money. My purpose is take to you through the services and types of issues which you can use the service for.</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2</a:t>
            </a:fld>
            <a:endParaRPr lang="en-US"/>
          </a:p>
        </p:txBody>
      </p:sp>
    </p:spTree>
    <p:extLst>
      <p:ext uri="{BB962C8B-B14F-4D97-AF65-F5344CB8AC3E}">
        <p14:creationId xmlns:p14="http://schemas.microsoft.com/office/powerpoint/2010/main" val="403360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When you click on the icon you will be taken to another screen and asked to fill in the details to join a chat session.</a:t>
            </a:r>
          </a:p>
          <a:p>
            <a:endParaRPr lang="en-GB" altLang="en-US" dirty="0"/>
          </a:p>
          <a:p>
            <a:r>
              <a:rPr lang="en-GB" altLang="en-US" dirty="0"/>
              <a:t>You’ll be asked to select a service in order that the most appropriate team answers your request and headings include, Daily Living Child Care, Elder Care or Counselling.</a:t>
            </a:r>
          </a:p>
          <a:p>
            <a:endParaRPr lang="en-GB" altLang="en-US" dirty="0"/>
          </a:p>
          <a:p>
            <a:r>
              <a:rPr lang="en-GB" altLang="en-US" dirty="0"/>
              <a:t>Daily living might relate to financial, legal or anything that doesn’t naturally sit under Child Care, Elder Care or Counselling.</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20</a:t>
            </a:fld>
            <a:endParaRPr lang="en-US"/>
          </a:p>
        </p:txBody>
      </p:sp>
    </p:spTree>
    <p:extLst>
      <p:ext uri="{BB962C8B-B14F-4D97-AF65-F5344CB8AC3E}">
        <p14:creationId xmlns:p14="http://schemas.microsoft.com/office/powerpoint/2010/main" val="3915149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also access online materials, fact sheets </a:t>
            </a:r>
            <a:r>
              <a:rPr lang="en-GB" altLang="en-US" dirty="0" err="1"/>
              <a:t>etc</a:t>
            </a:r>
            <a:r>
              <a:rPr lang="en-GB" altLang="en-US" dirty="0"/>
              <a:t> which are downloadable, form the above website. The details are also on your promotional materials.</a:t>
            </a:r>
          </a:p>
        </p:txBody>
      </p:sp>
      <p:sp>
        <p:nvSpPr>
          <p:cNvPr id="4" name="Slide Number Placeholder 3"/>
          <p:cNvSpPr>
            <a:spLocks noGrp="1"/>
          </p:cNvSpPr>
          <p:nvPr>
            <p:ph type="sldNum" sz="quarter" idx="10"/>
          </p:nvPr>
        </p:nvSpPr>
        <p:spPr/>
        <p:txBody>
          <a:bodyPr/>
          <a:lstStyle/>
          <a:p>
            <a:fld id="{A73A27A8-F67F-4C4A-B3A0-FF98B81C1CFF}" type="slidenum">
              <a:rPr lang="en-US" smtClean="0"/>
              <a:t>21</a:t>
            </a:fld>
            <a:endParaRPr lang="en-US"/>
          </a:p>
        </p:txBody>
      </p:sp>
    </p:spTree>
    <p:extLst>
      <p:ext uri="{BB962C8B-B14F-4D97-AF65-F5344CB8AC3E}">
        <p14:creationId xmlns:p14="http://schemas.microsoft.com/office/powerpoint/2010/main" val="145434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3A27A8-F67F-4C4A-B3A0-FF98B81C1CFF}" type="slidenum">
              <a:rPr lang="en-US" smtClean="0"/>
              <a:t>3</a:t>
            </a:fld>
            <a:endParaRPr lang="en-US"/>
          </a:p>
        </p:txBody>
      </p:sp>
    </p:spTree>
    <p:extLst>
      <p:ext uri="{BB962C8B-B14F-4D97-AF65-F5344CB8AC3E}">
        <p14:creationId xmlns:p14="http://schemas.microsoft.com/office/powerpoint/2010/main" val="287933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73A27A8-F67F-4C4A-B3A0-FF98B81C1CFF}" type="slidenum">
              <a:rPr lang="en-US" smtClean="0"/>
              <a:t>4</a:t>
            </a:fld>
            <a:endParaRPr lang="en-US"/>
          </a:p>
        </p:txBody>
      </p:sp>
    </p:spTree>
    <p:extLst>
      <p:ext uri="{BB962C8B-B14F-4D97-AF65-F5344CB8AC3E}">
        <p14:creationId xmlns:p14="http://schemas.microsoft.com/office/powerpoint/2010/main" val="2440105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 summary the service provides you with 24-hour telephone counselling, 365 days a week by qualified counsellors, access to up to 6 face to face counselling sessions per issue near a counsellor where you live and access to a broad range of information, guidance and support on life issues from 8am to 8pm on weekdays and 9am-5pm on a Saturday. I am going to talk through some of the types of issues you can use it for.</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5</a:t>
            </a:fld>
            <a:endParaRPr lang="en-US"/>
          </a:p>
        </p:txBody>
      </p:sp>
    </p:spTree>
    <p:extLst>
      <p:ext uri="{BB962C8B-B14F-4D97-AF65-F5344CB8AC3E}">
        <p14:creationId xmlns:p14="http://schemas.microsoft.com/office/powerpoint/2010/main" val="417878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service can be used for work and personal issues. The model of counselling is solution-focused counselling which enables you to work through the particular presenting issue (without going into your childhood) and feelings so that you get the support to explore your possible options to move forward.  You can see the types of issues you can use the service for  on the slide, so if you find yourself waking up at 3am in the morning feeling anxious and overwhelmed you could get support from a counsellor.</a:t>
            </a:r>
          </a:p>
          <a:p>
            <a:r>
              <a:rPr lang="en-GB" altLang="en-US" dirty="0"/>
              <a:t>Another scenario would be if you have just come out of a difficult child protection meeting – you could get immediate emotional support so you are not carrying it around with you. It is not ongoing clinical supervision.</a:t>
            </a:r>
          </a:p>
        </p:txBody>
      </p:sp>
      <p:sp>
        <p:nvSpPr>
          <p:cNvPr id="4" name="Slide Number Placeholder 3"/>
          <p:cNvSpPr>
            <a:spLocks noGrp="1"/>
          </p:cNvSpPr>
          <p:nvPr>
            <p:ph type="sldNum" sz="quarter" idx="10"/>
          </p:nvPr>
        </p:nvSpPr>
        <p:spPr/>
        <p:txBody>
          <a:bodyPr/>
          <a:lstStyle/>
          <a:p>
            <a:fld id="{A73A27A8-F67F-4C4A-B3A0-FF98B81C1CFF}" type="slidenum">
              <a:rPr lang="en-US" smtClean="0"/>
              <a:t>6</a:t>
            </a:fld>
            <a:endParaRPr lang="en-US"/>
          </a:p>
        </p:txBody>
      </p:sp>
    </p:spTree>
    <p:extLst>
      <p:ext uri="{BB962C8B-B14F-4D97-AF65-F5344CB8AC3E}">
        <p14:creationId xmlns:p14="http://schemas.microsoft.com/office/powerpoint/2010/main" val="3771851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In addition to the 24 hour telephone counselling service you can receive up to 6 sessions of Structured Telephone Counselling OR face to face counselling with a counsellor near your home. (Our aim is that the furthest distance an individual would have to travel is 25 miles from their home or school).</a:t>
            </a:r>
          </a:p>
          <a:p>
            <a:endParaRPr lang="en-GB" altLang="en-US" dirty="0"/>
          </a:p>
          <a:p>
            <a:r>
              <a:rPr lang="en-GB" altLang="en-US" dirty="0"/>
              <a:t>You could use the service for 6 sessions of bereavement counselling and then later in the year for 6 sessions of couples counselling – providing you say that the issue is impacting on your ability to do your job. This is the only time family members can be involved.</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7</a:t>
            </a:fld>
            <a:endParaRPr lang="en-US"/>
          </a:p>
        </p:txBody>
      </p:sp>
    </p:spTree>
    <p:extLst>
      <p:ext uri="{BB962C8B-B14F-4D97-AF65-F5344CB8AC3E}">
        <p14:creationId xmlns:p14="http://schemas.microsoft.com/office/powerpoint/2010/main" val="38853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We provide Manager Assist as a type of coaching service that enables line managers to talk through or rehearse how to approach difficult or sensitive issues. It is NOT HR. Examples can include:</a:t>
            </a:r>
          </a:p>
          <a:p>
            <a:pPr>
              <a:buFontTx/>
              <a:buChar char="•"/>
            </a:pPr>
            <a:r>
              <a:rPr lang="en-GB" altLang="en-US" dirty="0"/>
              <a:t>When a line manager has talk to a member of staff about their body odour problem;</a:t>
            </a:r>
          </a:p>
          <a:p>
            <a:pPr>
              <a:buFontTx/>
              <a:buChar char="•"/>
            </a:pPr>
            <a:r>
              <a:rPr lang="en-GB" altLang="en-US" dirty="0"/>
              <a:t>Concerns about a member of staff experiencing domestic violence;</a:t>
            </a:r>
          </a:p>
          <a:p>
            <a:pPr>
              <a:buFontTx/>
              <a:buChar char="•"/>
            </a:pPr>
            <a:endParaRPr lang="en-GB" altLang="en-US" dirty="0"/>
          </a:p>
          <a:p>
            <a:pPr>
              <a:buFontTx/>
              <a:buChar char="•"/>
            </a:pPr>
            <a:r>
              <a:rPr lang="en-GB" altLang="en-US" dirty="0"/>
              <a:t>Team conflict.</a:t>
            </a:r>
          </a:p>
        </p:txBody>
      </p:sp>
      <p:sp>
        <p:nvSpPr>
          <p:cNvPr id="4" name="Slide Number Placeholder 3"/>
          <p:cNvSpPr>
            <a:spLocks noGrp="1"/>
          </p:cNvSpPr>
          <p:nvPr>
            <p:ph type="sldNum" sz="quarter" idx="10"/>
          </p:nvPr>
        </p:nvSpPr>
        <p:spPr/>
        <p:txBody>
          <a:bodyPr/>
          <a:lstStyle/>
          <a:p>
            <a:fld id="{A73A27A8-F67F-4C4A-B3A0-FF98B81C1CFF}" type="slidenum">
              <a:rPr lang="en-US" smtClean="0"/>
              <a:t>8</a:t>
            </a:fld>
            <a:endParaRPr lang="en-US"/>
          </a:p>
        </p:txBody>
      </p:sp>
    </p:spTree>
    <p:extLst>
      <p:ext uri="{BB962C8B-B14F-4D97-AF65-F5344CB8AC3E}">
        <p14:creationId xmlns:p14="http://schemas.microsoft.com/office/powerpoint/2010/main" val="396999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There are 3 services that are available from 8am to 8pm during the week and 9am to 5pm on a Saturday. Information Services which service covers CAB type issues, and the others are the financial and legal service. The types of issues the Information Service can cover are if you have noisy neighbours, or if you have an elderly parent who has the early signs of dementia – and you want to look a the different types of care and if you could have access to some type of State Entitlement.  I have been told they could find out about local child minders or Pet Sitters in your area.</a:t>
            </a:r>
          </a:p>
          <a:p>
            <a:endParaRPr lang="en-GB" dirty="0"/>
          </a:p>
        </p:txBody>
      </p:sp>
      <p:sp>
        <p:nvSpPr>
          <p:cNvPr id="4" name="Slide Number Placeholder 3"/>
          <p:cNvSpPr>
            <a:spLocks noGrp="1"/>
          </p:cNvSpPr>
          <p:nvPr>
            <p:ph type="sldNum" sz="quarter" idx="10"/>
          </p:nvPr>
        </p:nvSpPr>
        <p:spPr/>
        <p:txBody>
          <a:bodyPr/>
          <a:lstStyle/>
          <a:p>
            <a:fld id="{A73A27A8-F67F-4C4A-B3A0-FF98B81C1CFF}" type="slidenum">
              <a:rPr lang="en-US" smtClean="0"/>
              <a:t>9</a:t>
            </a:fld>
            <a:endParaRPr lang="en-US"/>
          </a:p>
        </p:txBody>
      </p:sp>
    </p:spTree>
    <p:extLst>
      <p:ext uri="{BB962C8B-B14F-4D97-AF65-F5344CB8AC3E}">
        <p14:creationId xmlns:p14="http://schemas.microsoft.com/office/powerpoint/2010/main" val="22344993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C46644-6B56-D54B-BDAB-794471F1A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395" y="1895131"/>
            <a:ext cx="7886700" cy="4597744"/>
          </a:xfrm>
        </p:spPr>
        <p:txBody>
          <a:bodyPr lIns="90000"/>
          <a:lstStyle>
            <a:lvl1pPr>
              <a:spcAft>
                <a:spcPts val="0"/>
              </a:spcAft>
              <a:defRPr sz="6600">
                <a:solidFill>
                  <a:schemeClr val="accent5"/>
                </a:solidFill>
              </a:defRPr>
            </a:lvl1pPr>
            <a:lvl2pPr>
              <a:lnSpc>
                <a:spcPct val="120000"/>
              </a:lnSpc>
              <a:spcBef>
                <a:spcPts val="3000"/>
              </a:spcBef>
              <a:defRPr sz="1600">
                <a:solidFill>
                  <a:schemeClr val="accent5"/>
                </a:solidFill>
                <a:latin typeface="Lexend Deca" pitchFamily="2" charset="77"/>
                <a:cs typeface="Lexend Deca" pitchFamily="2" charset="77"/>
              </a:defRPr>
            </a:lvl2pPr>
            <a:lvl3pPr marL="0" indent="0">
              <a:lnSpc>
                <a:spcPct val="120000"/>
              </a:lnSpc>
              <a:buNone/>
              <a:defRPr sz="1600">
                <a:solidFill>
                  <a:schemeClr val="accent5"/>
                </a:solidFill>
                <a:latin typeface="Lexend Deca" pitchFamily="2" charset="77"/>
                <a:cs typeface="Lexend Deca" pitchFamily="2" charset="77"/>
              </a:defRPr>
            </a:lvl3pPr>
            <a:lvl4pPr marL="0" indent="0">
              <a:lnSpc>
                <a:spcPct val="120000"/>
              </a:lnSpc>
              <a:buNone/>
              <a:defRPr sz="1600">
                <a:solidFill>
                  <a:schemeClr val="accent5"/>
                </a:solidFill>
                <a:latin typeface="Lexend Deca" pitchFamily="2" charset="77"/>
                <a:cs typeface="Lexend Deca" pitchFamily="2" charset="77"/>
              </a:defRPr>
            </a:lvl4pPr>
            <a:lvl5pPr marL="0" indent="0">
              <a:lnSpc>
                <a:spcPct val="120000"/>
              </a:lnSpc>
              <a:buNone/>
              <a:defRPr sz="1600">
                <a:solidFill>
                  <a:schemeClr val="accent5"/>
                </a:solidFill>
                <a:latin typeface="Lexend Deca" pitchFamily="2" charset="77"/>
                <a:cs typeface="Lexend Deca"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5"/>
                </a:solidFill>
              </a:defRPr>
            </a:lvl1pPr>
          </a:lstStyle>
          <a:p>
            <a:fld id="{E414BB20-EDEA-484A-AE9D-4D86144BCB00}" type="datetime1">
              <a:rPr lang="en-GB" smtClean="0"/>
              <a:t>18/11/2021</a:t>
            </a:fld>
            <a:endParaRPr lang="en-US"/>
          </a:p>
        </p:txBody>
      </p:sp>
      <p:sp>
        <p:nvSpPr>
          <p:cNvPr id="6" name="Footer Placeholder 5"/>
          <p:cNvSpPr>
            <a:spLocks noGrp="1"/>
          </p:cNvSpPr>
          <p:nvPr>
            <p:ph type="ftr" sz="quarter" idx="11"/>
          </p:nvPr>
        </p:nvSpPr>
        <p:spPr/>
        <p:txBody>
          <a:bodyPr/>
          <a:lstStyle>
            <a:lvl1pPr>
              <a:defRPr>
                <a:solidFill>
                  <a:schemeClr val="accent5"/>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2AF7AD24-EDD3-AA47-BC99-D57F280FF352}" type="slidenum">
              <a:rPr lang="en-US" smtClean="0"/>
              <a:pPr/>
              <a:t>‹#›</a:t>
            </a:fld>
            <a:endParaRPr lang="en-US"/>
          </a:p>
        </p:txBody>
      </p:sp>
      <p:pic>
        <p:nvPicPr>
          <p:cNvPr id="11" name="Picture 10">
            <a:extLst>
              <a:ext uri="{FF2B5EF4-FFF2-40B4-BE49-F238E27FC236}">
                <a16:creationId xmlns:a16="http://schemas.microsoft.com/office/drawing/2014/main" id="{11F2FFBB-7420-C14C-899D-BD19B78BA1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7768" y="991206"/>
            <a:ext cx="1232233" cy="413369"/>
          </a:xfrm>
          <a:prstGeom prst="rect">
            <a:avLst/>
          </a:prstGeom>
          <a:ln>
            <a:noFill/>
          </a:ln>
        </p:spPr>
      </p:pic>
    </p:spTree>
    <p:extLst>
      <p:ext uri="{BB962C8B-B14F-4D97-AF65-F5344CB8AC3E}">
        <p14:creationId xmlns:p14="http://schemas.microsoft.com/office/powerpoint/2010/main" val="3679443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_O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B13115-8A28-B444-ACAF-3B50BA601C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solidFill>
                  <a:schemeClr val="accent5"/>
                </a:solidFill>
              </a:defRPr>
            </a:lvl1pPr>
          </a:lstStyle>
          <a:p>
            <a:fld id="{E90E7805-2FF5-F845-8AF1-CB94AED6C385}" type="datetime1">
              <a:rPr lang="en-GB" smtClean="0"/>
              <a:t>18/11/2021</a:t>
            </a:fld>
            <a:endParaRPr lang="en-US" dirty="0"/>
          </a:p>
        </p:txBody>
      </p:sp>
      <p:sp>
        <p:nvSpPr>
          <p:cNvPr id="5" name="Footer Placeholder 4"/>
          <p:cNvSpPr>
            <a:spLocks noGrp="1"/>
          </p:cNvSpPr>
          <p:nvPr>
            <p:ph type="ftr" sz="quarter" idx="11"/>
          </p:nvPr>
        </p:nvSpPr>
        <p:spPr/>
        <p:txBody>
          <a:bodyPr/>
          <a:lstStyle>
            <a:lvl1pPr>
              <a:defRPr>
                <a:solidFill>
                  <a:schemeClr val="accent5"/>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5"/>
                </a:solidFill>
              </a:defRPr>
            </a:lvl1pPr>
          </a:lstStyle>
          <a:p>
            <a:fld id="{2AF7AD24-EDD3-AA47-BC99-D57F280FF352}" type="slidenum">
              <a:rPr lang="en-US" smtClean="0"/>
              <a:pPr/>
              <a:t>‹#›</a:t>
            </a:fld>
            <a:endParaRPr lang="en-US" dirty="0"/>
          </a:p>
        </p:txBody>
      </p:sp>
      <p:sp>
        <p:nvSpPr>
          <p:cNvPr id="10" name="Picture Placeholder 9">
            <a:extLst>
              <a:ext uri="{FF2B5EF4-FFF2-40B4-BE49-F238E27FC236}">
                <a16:creationId xmlns:a16="http://schemas.microsoft.com/office/drawing/2014/main" id="{4B31EB25-E0DD-2643-A54D-6E084AF8DF14}"/>
              </a:ext>
            </a:extLst>
          </p:cNvPr>
          <p:cNvSpPr>
            <a:spLocks noGrp="1"/>
          </p:cNvSpPr>
          <p:nvPr>
            <p:ph type="pic" sz="quarter" idx="13"/>
          </p:nvPr>
        </p:nvSpPr>
        <p:spPr>
          <a:xfrm>
            <a:off x="5063837" y="941388"/>
            <a:ext cx="3616614" cy="5292725"/>
          </a:xfrm>
          <a:solidFill>
            <a:schemeClr val="bg1">
              <a:lumMod val="95000"/>
            </a:schemeClr>
          </a:solidFill>
        </p:spPr>
        <p:txBody>
          <a:bodyPr>
            <a:normAutofit/>
          </a:bodyPr>
          <a:lstStyle>
            <a:lvl1pPr>
              <a:spcAft>
                <a:spcPts val="0"/>
              </a:spcAft>
              <a:defRPr sz="800" b="0" i="0">
                <a:solidFill>
                  <a:schemeClr val="accent2"/>
                </a:solidFill>
                <a:latin typeface="Lexend Deca" pitchFamily="2" charset="77"/>
                <a:cs typeface="Lexend Deca" pitchFamily="2" charset="77"/>
              </a:defRPr>
            </a:lvl1pPr>
          </a:lstStyle>
          <a:p>
            <a:r>
              <a:rPr lang="en-US"/>
              <a:t>Click icon to add picture</a:t>
            </a:r>
            <a:endParaRPr lang="en-US" dirty="0"/>
          </a:p>
        </p:txBody>
      </p:sp>
      <p:sp>
        <p:nvSpPr>
          <p:cNvPr id="25" name="Text Placeholder 23">
            <a:extLst>
              <a:ext uri="{FF2B5EF4-FFF2-40B4-BE49-F238E27FC236}">
                <a16:creationId xmlns:a16="http://schemas.microsoft.com/office/drawing/2014/main" id="{09A1DB89-5710-D440-8CC0-F5591E748AF4}"/>
              </a:ext>
            </a:extLst>
          </p:cNvPr>
          <p:cNvSpPr>
            <a:spLocks noGrp="1"/>
          </p:cNvSpPr>
          <p:nvPr>
            <p:ph type="body" sz="quarter" idx="15"/>
          </p:nvPr>
        </p:nvSpPr>
        <p:spPr>
          <a:xfrm>
            <a:off x="304394" y="1013127"/>
            <a:ext cx="4440819" cy="3812370"/>
          </a:xfrm>
        </p:spPr>
        <p:txBody>
          <a:bodyPr/>
          <a:lstStyle>
            <a:lvl1pPr>
              <a:defRPr sz="4200">
                <a:solidFill>
                  <a:schemeClr val="accent1"/>
                </a:solidFill>
              </a:defRPr>
            </a:lvl1pPr>
            <a:lvl2pPr>
              <a:defRPr sz="800">
                <a:solidFill>
                  <a:schemeClr val="accent3"/>
                </a:solidFill>
                <a:latin typeface="Merriweather" pitchFamily="2" charset="77"/>
                <a:cs typeface="Lexend Deca" pitchFamily="2" charset="77"/>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0492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_Two">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B7F2F0-54B5-0D40-ABB5-4857881991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492189" y="2074408"/>
            <a:ext cx="3943350" cy="3724624"/>
          </a:xfrm>
        </p:spPr>
        <p:txBody>
          <a:bodyPr lIns="90000"/>
          <a:lstStyle>
            <a:lvl1pPr>
              <a:spcAft>
                <a:spcPts val="0"/>
              </a:spcAft>
              <a:defRPr>
                <a:solidFill>
                  <a:schemeClr val="accent1"/>
                </a:solidFill>
              </a:defRPr>
            </a:lvl1pPr>
            <a:lvl2pPr>
              <a:lnSpc>
                <a:spcPct val="120000"/>
              </a:lnSpc>
              <a:spcBef>
                <a:spcPts val="3000"/>
              </a:spcBef>
              <a:defRPr>
                <a:solidFill>
                  <a:schemeClr val="accent3"/>
                </a:solidFill>
              </a:defRPr>
            </a:lvl2pPr>
            <a:lvl3pPr>
              <a:lnSpc>
                <a:spcPct val="120000"/>
              </a:lnSpc>
              <a:defRPr>
                <a:solidFill>
                  <a:schemeClr val="accent3"/>
                </a:solidFill>
              </a:defRPr>
            </a:lvl3pPr>
            <a:lvl4pPr>
              <a:lnSpc>
                <a:spcPct val="120000"/>
              </a:lnSpc>
              <a:defRPr>
                <a:solidFill>
                  <a:schemeClr val="accent3"/>
                </a:solidFill>
              </a:defRPr>
            </a:lvl4pPr>
            <a:lvl5pPr>
              <a:lnSpc>
                <a:spcPct val="120000"/>
              </a:lnSpc>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3"/>
                </a:solidFill>
              </a:defRPr>
            </a:lvl1pPr>
          </a:lstStyle>
          <a:p>
            <a:fld id="{FDD7DAEB-F038-1E4A-937A-A947071207D6}" type="datetime1">
              <a:rPr lang="en-GB" smtClean="0"/>
              <a:pPr/>
              <a:t>18/11/2021</a:t>
            </a:fld>
            <a:endParaRPr lang="en-US" dirty="0"/>
          </a:p>
        </p:txBody>
      </p:sp>
      <p:sp>
        <p:nvSpPr>
          <p:cNvPr id="6" name="Footer Placeholder 5"/>
          <p:cNvSpPr>
            <a:spLocks noGrp="1"/>
          </p:cNvSpPr>
          <p:nvPr>
            <p:ph type="ftr" sz="quarter" idx="11"/>
          </p:nvPr>
        </p:nvSpPr>
        <p:spPr/>
        <p:txBody>
          <a:bodyPr/>
          <a:lstStyle>
            <a:lvl1pPr>
              <a:defRPr>
                <a:solidFill>
                  <a:schemeClr val="accent3"/>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3"/>
                </a:solidFill>
              </a:defRPr>
            </a:lvl1pPr>
          </a:lstStyle>
          <a:p>
            <a:fld id="{2AF7AD24-EDD3-AA47-BC99-D57F280FF352}" type="slidenum">
              <a:rPr lang="en-US" smtClean="0"/>
              <a:pPr/>
              <a:t>‹#›</a:t>
            </a:fld>
            <a:endParaRPr lang="en-US"/>
          </a:p>
        </p:txBody>
      </p:sp>
      <p:sp>
        <p:nvSpPr>
          <p:cNvPr id="9" name="Picture Placeholder 8">
            <a:extLst>
              <a:ext uri="{FF2B5EF4-FFF2-40B4-BE49-F238E27FC236}">
                <a16:creationId xmlns:a16="http://schemas.microsoft.com/office/drawing/2014/main" id="{D571AD3C-F706-AC4E-BEE3-0D92AA6D59AE}"/>
              </a:ext>
            </a:extLst>
          </p:cNvPr>
          <p:cNvSpPr>
            <a:spLocks noGrp="1"/>
          </p:cNvSpPr>
          <p:nvPr>
            <p:ph type="pic" sz="quarter" idx="13"/>
          </p:nvPr>
        </p:nvSpPr>
        <p:spPr>
          <a:xfrm>
            <a:off x="393700" y="748862"/>
            <a:ext cx="3571328" cy="5360276"/>
          </a:xfrm>
          <a:solidFill>
            <a:schemeClr val="bg1">
              <a:lumMod val="95000"/>
            </a:schemeClr>
          </a:solidFill>
        </p:spPr>
        <p:txBody>
          <a:bodyPr/>
          <a:lstStyle>
            <a:lvl1pPr>
              <a:defRPr sz="800" b="0" i="0">
                <a:solidFill>
                  <a:schemeClr val="accent2"/>
                </a:solidFill>
                <a:latin typeface="Lexend Deca" pitchFamily="2" charset="77"/>
                <a:cs typeface="Lexend Deca" pitchFamily="2" charset="77"/>
              </a:defRPr>
            </a:lvl1pPr>
          </a:lstStyle>
          <a:p>
            <a:r>
              <a:rPr lang="en-US"/>
              <a:t>Click icon to add picture</a:t>
            </a:r>
            <a:endParaRPr lang="en-US" dirty="0"/>
          </a:p>
        </p:txBody>
      </p:sp>
    </p:spTree>
    <p:extLst>
      <p:ext uri="{BB962C8B-B14F-4D97-AF65-F5344CB8AC3E}">
        <p14:creationId xmlns:p14="http://schemas.microsoft.com/office/powerpoint/2010/main" val="3849329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_Thre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A2AF63-668B-EE41-8A9E-44710EB442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396" y="1026000"/>
            <a:ext cx="2656088" cy="4351338"/>
          </a:xfrm>
        </p:spPr>
        <p:txBody>
          <a:bodyPr lIns="90000"/>
          <a:lstStyle>
            <a:lvl1pPr>
              <a:spcAft>
                <a:spcPts val="0"/>
              </a:spcAft>
              <a:defRPr>
                <a:solidFill>
                  <a:schemeClr val="accent1"/>
                </a:solidFill>
              </a:defRPr>
            </a:lvl1pPr>
            <a:lvl2pPr>
              <a:lnSpc>
                <a:spcPct val="120000"/>
              </a:lnSpc>
              <a:spcBef>
                <a:spcPts val="3000"/>
              </a:spcBef>
              <a:defRPr>
                <a:solidFill>
                  <a:schemeClr val="accent3"/>
                </a:solidFill>
              </a:defRPr>
            </a:lvl2pPr>
            <a:lvl3pPr>
              <a:lnSpc>
                <a:spcPct val="120000"/>
              </a:lnSpc>
              <a:defRPr>
                <a:solidFill>
                  <a:schemeClr val="accent3"/>
                </a:solidFill>
              </a:defRPr>
            </a:lvl3pPr>
            <a:lvl4pPr>
              <a:lnSpc>
                <a:spcPct val="120000"/>
              </a:lnSpc>
              <a:defRPr>
                <a:solidFill>
                  <a:schemeClr val="accent3"/>
                </a:solidFill>
              </a:defRPr>
            </a:lvl4pPr>
            <a:lvl5pPr>
              <a:lnSpc>
                <a:spcPct val="120000"/>
              </a:lnSpc>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3"/>
                </a:solidFill>
              </a:defRPr>
            </a:lvl1pPr>
          </a:lstStyle>
          <a:p>
            <a:fld id="{06DF628D-0B87-8145-B2BF-4BC49BD24474}" type="datetime1">
              <a:rPr lang="en-GB" smtClean="0"/>
              <a:pPr/>
              <a:t>18/11/2021</a:t>
            </a:fld>
            <a:endParaRPr lang="en-US"/>
          </a:p>
        </p:txBody>
      </p:sp>
      <p:sp>
        <p:nvSpPr>
          <p:cNvPr id="6" name="Footer Placeholder 5"/>
          <p:cNvSpPr>
            <a:spLocks noGrp="1"/>
          </p:cNvSpPr>
          <p:nvPr>
            <p:ph type="ftr" sz="quarter" idx="11"/>
          </p:nvPr>
        </p:nvSpPr>
        <p:spPr/>
        <p:txBody>
          <a:bodyPr/>
          <a:lstStyle>
            <a:lvl1pPr>
              <a:defRPr>
                <a:solidFill>
                  <a:schemeClr val="accent3"/>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3"/>
                </a:solidFill>
              </a:defRPr>
            </a:lvl1pPr>
          </a:lstStyle>
          <a:p>
            <a:fld id="{2AF7AD24-EDD3-AA47-BC99-D57F280FF352}" type="slidenum">
              <a:rPr lang="en-US" smtClean="0"/>
              <a:pPr/>
              <a:t>‹#›</a:t>
            </a:fld>
            <a:endParaRPr lang="en-US" dirty="0"/>
          </a:p>
        </p:txBody>
      </p:sp>
      <p:sp>
        <p:nvSpPr>
          <p:cNvPr id="12" name="Text Placeholder 11">
            <a:extLst>
              <a:ext uri="{FF2B5EF4-FFF2-40B4-BE49-F238E27FC236}">
                <a16:creationId xmlns:a16="http://schemas.microsoft.com/office/drawing/2014/main" id="{23F1FE41-05F6-BF4D-8B15-4ACFF12B9D07}"/>
              </a:ext>
            </a:extLst>
          </p:cNvPr>
          <p:cNvSpPr>
            <a:spLocks noGrp="1"/>
          </p:cNvSpPr>
          <p:nvPr>
            <p:ph type="body" sz="quarter" idx="13"/>
          </p:nvPr>
        </p:nvSpPr>
        <p:spPr>
          <a:xfrm>
            <a:off x="3458961" y="1025999"/>
            <a:ext cx="2656088" cy="4351337"/>
          </a:xfrm>
        </p:spPr>
        <p:txBody>
          <a:bodyPr/>
          <a:lstStyle>
            <a:lvl1pPr>
              <a:defRPr>
                <a:solidFill>
                  <a:schemeClr val="accent1"/>
                </a:solidFill>
              </a:defRPr>
            </a:lvl1pPr>
            <a:lvl2pPr>
              <a:lnSpc>
                <a:spcPct val="120000"/>
              </a:lnSpc>
              <a:defRPr>
                <a:solidFill>
                  <a:schemeClr val="accent3"/>
                </a:solidFill>
              </a:defRPr>
            </a:lvl2pPr>
            <a:lvl3pPr>
              <a:lnSpc>
                <a:spcPct val="120000"/>
              </a:lnSpc>
              <a:defRPr>
                <a:solidFill>
                  <a:schemeClr val="accent3"/>
                </a:solidFill>
              </a:defRPr>
            </a:lvl3pPr>
            <a:lvl4pPr>
              <a:lnSpc>
                <a:spcPct val="120000"/>
              </a:lnSpc>
              <a:defRPr>
                <a:solidFill>
                  <a:schemeClr val="accent3"/>
                </a:solidFill>
              </a:defRPr>
            </a:lvl4pPr>
            <a:lvl5pPr>
              <a:lnSpc>
                <a:spcPct val="120000"/>
              </a:lnSpc>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1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_Fou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24198D9-DA19-C54B-AE8B-E2C667FBC5A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78534" y="1026000"/>
            <a:ext cx="5174980" cy="1341185"/>
          </a:xfrm>
        </p:spPr>
        <p:txBody>
          <a:bodyPr lIns="90000"/>
          <a:lstStyle>
            <a:lvl1pPr>
              <a:spcAft>
                <a:spcPts val="0"/>
              </a:spcAft>
              <a:defRPr>
                <a:solidFill>
                  <a:schemeClr val="accent1"/>
                </a:solidFill>
              </a:defRPr>
            </a:lvl1pPr>
            <a:lvl2pPr>
              <a:lnSpc>
                <a:spcPct val="120000"/>
              </a:lnSpc>
              <a:spcBef>
                <a:spcPts val="3000"/>
              </a:spcBef>
              <a:defRPr>
                <a:solidFill>
                  <a:schemeClr val="accent3"/>
                </a:solidFill>
              </a:defRPr>
            </a:lvl2pPr>
            <a:lvl3pPr>
              <a:lnSpc>
                <a:spcPct val="120000"/>
              </a:lnSpc>
              <a:defRPr>
                <a:solidFill>
                  <a:schemeClr val="accent3"/>
                </a:solidFill>
              </a:defRPr>
            </a:lvl3pPr>
            <a:lvl4pPr>
              <a:lnSpc>
                <a:spcPct val="120000"/>
              </a:lnSpc>
              <a:defRPr>
                <a:solidFill>
                  <a:schemeClr val="accent3"/>
                </a:solidFill>
              </a:defRPr>
            </a:lvl4pPr>
            <a:lvl5pPr>
              <a:lnSpc>
                <a:spcPct val="120000"/>
              </a:lnSpc>
              <a:defRPr>
                <a:solidFill>
                  <a:schemeClr val="accent3"/>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3"/>
                </a:solidFill>
              </a:defRPr>
            </a:lvl1pPr>
          </a:lstStyle>
          <a:p>
            <a:fld id="{7092E34B-6371-3F4D-A1A9-8944473A7057}" type="datetime1">
              <a:rPr lang="en-GB" smtClean="0"/>
              <a:pPr/>
              <a:t>18/11/2021</a:t>
            </a:fld>
            <a:endParaRPr lang="en-US" dirty="0"/>
          </a:p>
        </p:txBody>
      </p:sp>
      <p:sp>
        <p:nvSpPr>
          <p:cNvPr id="6" name="Footer Placeholder 5"/>
          <p:cNvSpPr>
            <a:spLocks noGrp="1"/>
          </p:cNvSpPr>
          <p:nvPr>
            <p:ph type="ftr" sz="quarter" idx="11"/>
          </p:nvPr>
        </p:nvSpPr>
        <p:spPr/>
        <p:txBody>
          <a:bodyPr/>
          <a:lstStyle>
            <a:lvl1pPr>
              <a:defRPr>
                <a:solidFill>
                  <a:schemeClr val="accent3"/>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3"/>
                </a:solidFill>
              </a:defRPr>
            </a:lvl1pPr>
          </a:lstStyle>
          <a:p>
            <a:fld id="{2AF7AD24-EDD3-AA47-BC99-D57F280FF352}" type="slidenum">
              <a:rPr lang="en-US" smtClean="0"/>
              <a:pPr/>
              <a:t>‹#›</a:t>
            </a:fld>
            <a:endParaRPr lang="en-US" dirty="0"/>
          </a:p>
        </p:txBody>
      </p:sp>
      <p:sp>
        <p:nvSpPr>
          <p:cNvPr id="8" name="Picture Placeholder 7">
            <a:extLst>
              <a:ext uri="{FF2B5EF4-FFF2-40B4-BE49-F238E27FC236}">
                <a16:creationId xmlns:a16="http://schemas.microsoft.com/office/drawing/2014/main" id="{1335FC09-EF9C-4849-8ECC-34ABA7DDA6FE}"/>
              </a:ext>
            </a:extLst>
          </p:cNvPr>
          <p:cNvSpPr>
            <a:spLocks noGrp="1"/>
          </p:cNvSpPr>
          <p:nvPr>
            <p:ph type="pic" sz="quarter" idx="13"/>
          </p:nvPr>
        </p:nvSpPr>
        <p:spPr>
          <a:xfrm>
            <a:off x="584135" y="2522537"/>
            <a:ext cx="2168525" cy="2916565"/>
          </a:xfrm>
          <a:solidFill>
            <a:schemeClr val="bg1">
              <a:lumMod val="95000"/>
            </a:schemeClr>
          </a:solidFill>
        </p:spPr>
        <p:txBody>
          <a:bodyPr/>
          <a:lstStyle>
            <a:lvl1pPr>
              <a:defRPr sz="800" b="0" i="0">
                <a:solidFill>
                  <a:schemeClr val="accent2"/>
                </a:solidFill>
                <a:latin typeface="Lexend Deca" pitchFamily="2" charset="77"/>
                <a:cs typeface="Lexend Deca" pitchFamily="2" charset="77"/>
              </a:defRPr>
            </a:lvl1pPr>
          </a:lstStyle>
          <a:p>
            <a:r>
              <a:rPr lang="en-US"/>
              <a:t>Click icon to add picture</a:t>
            </a:r>
            <a:endParaRPr lang="en-US" dirty="0"/>
          </a:p>
        </p:txBody>
      </p:sp>
      <p:sp>
        <p:nvSpPr>
          <p:cNvPr id="11" name="Picture Placeholder 10">
            <a:extLst>
              <a:ext uri="{FF2B5EF4-FFF2-40B4-BE49-F238E27FC236}">
                <a16:creationId xmlns:a16="http://schemas.microsoft.com/office/drawing/2014/main" id="{69CA82C4-ADEB-934E-AC85-092B2673A77A}"/>
              </a:ext>
            </a:extLst>
          </p:cNvPr>
          <p:cNvSpPr>
            <a:spLocks noGrp="1"/>
          </p:cNvSpPr>
          <p:nvPr>
            <p:ph type="pic" sz="quarter" idx="14"/>
          </p:nvPr>
        </p:nvSpPr>
        <p:spPr>
          <a:xfrm>
            <a:off x="3484989" y="2522538"/>
            <a:ext cx="2168525" cy="2916237"/>
          </a:xfrm>
          <a:solidFill>
            <a:schemeClr val="bg1">
              <a:lumMod val="95000"/>
            </a:schemeClr>
          </a:solidFill>
        </p:spPr>
        <p:txBody>
          <a:bodyPr/>
          <a:lstStyle>
            <a:lvl1pPr>
              <a:defRPr sz="800" b="0" i="0">
                <a:solidFill>
                  <a:schemeClr val="accent2"/>
                </a:solidFill>
                <a:latin typeface="Lexend Deca" pitchFamily="2" charset="77"/>
                <a:cs typeface="Lexend Deca" pitchFamily="2" charset="77"/>
              </a:defRPr>
            </a:lvl1pPr>
          </a:lstStyle>
          <a:p>
            <a:r>
              <a:rPr lang="en-US"/>
              <a:t>Click icon to add picture</a:t>
            </a:r>
          </a:p>
        </p:txBody>
      </p:sp>
      <p:sp>
        <p:nvSpPr>
          <p:cNvPr id="13" name="Picture Placeholder 12">
            <a:extLst>
              <a:ext uri="{FF2B5EF4-FFF2-40B4-BE49-F238E27FC236}">
                <a16:creationId xmlns:a16="http://schemas.microsoft.com/office/drawing/2014/main" id="{A65CE753-A5B7-E944-97B8-9161244507E6}"/>
              </a:ext>
            </a:extLst>
          </p:cNvPr>
          <p:cNvSpPr>
            <a:spLocks noGrp="1"/>
          </p:cNvSpPr>
          <p:nvPr>
            <p:ph type="pic" sz="quarter" idx="15"/>
          </p:nvPr>
        </p:nvSpPr>
        <p:spPr>
          <a:xfrm>
            <a:off x="6385843" y="2522538"/>
            <a:ext cx="2168525" cy="2916237"/>
          </a:xfrm>
          <a:solidFill>
            <a:schemeClr val="bg1">
              <a:lumMod val="95000"/>
            </a:schemeClr>
          </a:solidFill>
        </p:spPr>
        <p:txBody>
          <a:bodyPr/>
          <a:lstStyle>
            <a:lvl1pPr>
              <a:defRPr sz="800" b="0" i="0">
                <a:solidFill>
                  <a:schemeClr val="accent2"/>
                </a:solidFill>
                <a:latin typeface="Lexend Deca" pitchFamily="2" charset="77"/>
                <a:cs typeface="Lexend Deca" pitchFamily="2" charset="77"/>
              </a:defRPr>
            </a:lvl1pPr>
          </a:lstStyle>
          <a:p>
            <a:r>
              <a:rPr lang="en-US"/>
              <a:t>Click icon to add picture</a:t>
            </a:r>
          </a:p>
        </p:txBody>
      </p:sp>
    </p:spTree>
    <p:extLst>
      <p:ext uri="{BB962C8B-B14F-4D97-AF65-F5344CB8AC3E}">
        <p14:creationId xmlns:p14="http://schemas.microsoft.com/office/powerpoint/2010/main" val="42739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_on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2D1943-C3E7-9A42-9BB1-7167C30396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395" y="1895132"/>
            <a:ext cx="7886700" cy="4597744"/>
          </a:xfrm>
        </p:spPr>
        <p:txBody>
          <a:bodyPr lIns="90000"/>
          <a:lstStyle>
            <a:lvl1pPr>
              <a:spcAft>
                <a:spcPts val="0"/>
              </a:spcAft>
              <a:defRPr sz="6600">
                <a:solidFill>
                  <a:schemeClr val="accent5"/>
                </a:solidFill>
              </a:defRPr>
            </a:lvl1pPr>
            <a:lvl2pPr>
              <a:lnSpc>
                <a:spcPct val="120000"/>
              </a:lnSpc>
              <a:spcBef>
                <a:spcPts val="3000"/>
              </a:spcBef>
              <a:defRPr>
                <a:solidFill>
                  <a:schemeClr val="accent5"/>
                </a:solidFill>
              </a:defRPr>
            </a:lvl2pPr>
            <a:lvl3pPr>
              <a:lnSpc>
                <a:spcPct val="120000"/>
              </a:lnSpc>
              <a:defRPr>
                <a:solidFill>
                  <a:schemeClr val="accent5"/>
                </a:solidFill>
              </a:defRPr>
            </a:lvl3pPr>
            <a:lvl4pPr>
              <a:lnSpc>
                <a:spcPct val="120000"/>
              </a:lnSpc>
              <a:defRPr>
                <a:solidFill>
                  <a:schemeClr val="accent5"/>
                </a:solidFill>
              </a:defRPr>
            </a:lvl4pPr>
            <a:lvl5pPr>
              <a:lnSpc>
                <a:spcPct val="120000"/>
              </a:lnSpc>
              <a:defRPr>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5"/>
                </a:solidFill>
              </a:defRPr>
            </a:lvl1pPr>
          </a:lstStyle>
          <a:p>
            <a:fld id="{E414BB20-EDEA-484A-AE9D-4D86144BCB00}" type="datetime1">
              <a:rPr lang="en-GB" smtClean="0"/>
              <a:t>18/11/2021</a:t>
            </a:fld>
            <a:endParaRPr lang="en-US"/>
          </a:p>
        </p:txBody>
      </p:sp>
      <p:sp>
        <p:nvSpPr>
          <p:cNvPr id="6" name="Footer Placeholder 5"/>
          <p:cNvSpPr>
            <a:spLocks noGrp="1"/>
          </p:cNvSpPr>
          <p:nvPr>
            <p:ph type="ftr" sz="quarter" idx="11"/>
          </p:nvPr>
        </p:nvSpPr>
        <p:spPr/>
        <p:txBody>
          <a:bodyPr/>
          <a:lstStyle>
            <a:lvl1pPr>
              <a:defRPr>
                <a:solidFill>
                  <a:schemeClr val="accent5"/>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2AF7AD24-EDD3-AA47-BC99-D57F280FF352}" type="slidenum">
              <a:rPr lang="en-US" smtClean="0"/>
              <a:pPr/>
              <a:t>‹#›</a:t>
            </a:fld>
            <a:endParaRPr lang="en-US"/>
          </a:p>
        </p:txBody>
      </p:sp>
    </p:spTree>
    <p:extLst>
      <p:ext uri="{BB962C8B-B14F-4D97-AF65-F5344CB8AC3E}">
        <p14:creationId xmlns:p14="http://schemas.microsoft.com/office/powerpoint/2010/main" val="377617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_tw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C46644-6B56-D54B-BDAB-794471F1AE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395" y="1895132"/>
            <a:ext cx="7886700" cy="4597744"/>
          </a:xfrm>
        </p:spPr>
        <p:txBody>
          <a:bodyPr lIns="90000"/>
          <a:lstStyle>
            <a:lvl1pPr>
              <a:spcAft>
                <a:spcPts val="0"/>
              </a:spcAft>
              <a:defRPr sz="6600">
                <a:solidFill>
                  <a:schemeClr val="accent5"/>
                </a:solidFill>
              </a:defRPr>
            </a:lvl1pPr>
            <a:lvl2pPr>
              <a:lnSpc>
                <a:spcPct val="120000"/>
              </a:lnSpc>
              <a:spcBef>
                <a:spcPts val="3000"/>
              </a:spcBef>
              <a:defRPr>
                <a:solidFill>
                  <a:schemeClr val="accent5"/>
                </a:solidFill>
              </a:defRPr>
            </a:lvl2pPr>
            <a:lvl3pPr>
              <a:lnSpc>
                <a:spcPct val="120000"/>
              </a:lnSpc>
              <a:defRPr>
                <a:solidFill>
                  <a:schemeClr val="accent5"/>
                </a:solidFill>
              </a:defRPr>
            </a:lvl3pPr>
            <a:lvl4pPr>
              <a:lnSpc>
                <a:spcPct val="120000"/>
              </a:lnSpc>
              <a:defRPr>
                <a:solidFill>
                  <a:schemeClr val="accent5"/>
                </a:solidFill>
              </a:defRPr>
            </a:lvl4pPr>
            <a:lvl5pPr>
              <a:lnSpc>
                <a:spcPct val="120000"/>
              </a:lnSpc>
              <a:defRPr>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5"/>
                </a:solidFill>
              </a:defRPr>
            </a:lvl1pPr>
          </a:lstStyle>
          <a:p>
            <a:fld id="{E414BB20-EDEA-484A-AE9D-4D86144BCB00}" type="datetime1">
              <a:rPr lang="en-GB" smtClean="0"/>
              <a:t>18/11/2021</a:t>
            </a:fld>
            <a:endParaRPr lang="en-US"/>
          </a:p>
        </p:txBody>
      </p:sp>
      <p:sp>
        <p:nvSpPr>
          <p:cNvPr id="6" name="Footer Placeholder 5"/>
          <p:cNvSpPr>
            <a:spLocks noGrp="1"/>
          </p:cNvSpPr>
          <p:nvPr>
            <p:ph type="ftr" sz="quarter" idx="11"/>
          </p:nvPr>
        </p:nvSpPr>
        <p:spPr/>
        <p:txBody>
          <a:bodyPr/>
          <a:lstStyle>
            <a:lvl1pPr>
              <a:defRPr>
                <a:solidFill>
                  <a:schemeClr val="accent5"/>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2AF7AD24-EDD3-AA47-BC99-D57F280FF352}" type="slidenum">
              <a:rPr lang="en-US" smtClean="0"/>
              <a:pPr/>
              <a:t>‹#›</a:t>
            </a:fld>
            <a:endParaRPr lang="en-US"/>
          </a:p>
        </p:txBody>
      </p:sp>
    </p:spTree>
    <p:extLst>
      <p:ext uri="{BB962C8B-B14F-4D97-AF65-F5344CB8AC3E}">
        <p14:creationId xmlns:p14="http://schemas.microsoft.com/office/powerpoint/2010/main" val="1235737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_thre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13C0D0-7DD6-2E42-8083-71951CC326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395" y="1895131"/>
            <a:ext cx="7886700" cy="4597744"/>
          </a:xfrm>
        </p:spPr>
        <p:txBody>
          <a:bodyPr lIns="90000"/>
          <a:lstStyle>
            <a:lvl1pPr>
              <a:spcAft>
                <a:spcPts val="0"/>
              </a:spcAft>
              <a:defRPr sz="6600">
                <a:solidFill>
                  <a:schemeClr val="accent5"/>
                </a:solidFill>
              </a:defRPr>
            </a:lvl1pPr>
            <a:lvl2pPr>
              <a:lnSpc>
                <a:spcPct val="120000"/>
              </a:lnSpc>
              <a:spcBef>
                <a:spcPts val="3000"/>
              </a:spcBef>
              <a:defRPr>
                <a:solidFill>
                  <a:schemeClr val="accent5"/>
                </a:solidFill>
              </a:defRPr>
            </a:lvl2pPr>
            <a:lvl3pPr>
              <a:lnSpc>
                <a:spcPct val="120000"/>
              </a:lnSpc>
              <a:defRPr>
                <a:solidFill>
                  <a:schemeClr val="accent5"/>
                </a:solidFill>
              </a:defRPr>
            </a:lvl3pPr>
            <a:lvl4pPr>
              <a:lnSpc>
                <a:spcPct val="120000"/>
              </a:lnSpc>
              <a:defRPr>
                <a:solidFill>
                  <a:schemeClr val="accent5"/>
                </a:solidFill>
              </a:defRPr>
            </a:lvl4pPr>
            <a:lvl5pPr>
              <a:lnSpc>
                <a:spcPct val="120000"/>
              </a:lnSpc>
              <a:defRPr>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5"/>
                </a:solidFill>
              </a:defRPr>
            </a:lvl1pPr>
          </a:lstStyle>
          <a:p>
            <a:fld id="{E414BB20-EDEA-484A-AE9D-4D86144BCB00}" type="datetime1">
              <a:rPr lang="en-GB" smtClean="0"/>
              <a:t>18/11/2021</a:t>
            </a:fld>
            <a:endParaRPr lang="en-US"/>
          </a:p>
        </p:txBody>
      </p:sp>
      <p:sp>
        <p:nvSpPr>
          <p:cNvPr id="6" name="Footer Placeholder 5"/>
          <p:cNvSpPr>
            <a:spLocks noGrp="1"/>
          </p:cNvSpPr>
          <p:nvPr>
            <p:ph type="ftr" sz="quarter" idx="11"/>
          </p:nvPr>
        </p:nvSpPr>
        <p:spPr/>
        <p:txBody>
          <a:bodyPr/>
          <a:lstStyle>
            <a:lvl1pPr>
              <a:defRPr>
                <a:solidFill>
                  <a:schemeClr val="accent5"/>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2AF7AD24-EDD3-AA47-BC99-D57F280FF352}" type="slidenum">
              <a:rPr lang="en-US" smtClean="0"/>
              <a:pPr/>
              <a:t>‹#›</a:t>
            </a:fld>
            <a:endParaRPr lang="en-US"/>
          </a:p>
        </p:txBody>
      </p:sp>
    </p:spTree>
    <p:extLst>
      <p:ext uri="{BB962C8B-B14F-4D97-AF65-F5344CB8AC3E}">
        <p14:creationId xmlns:p14="http://schemas.microsoft.com/office/powerpoint/2010/main" val="961871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_fou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B373A5-76F0-A746-8B51-EDD03A3C2C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04395" y="320675"/>
            <a:ext cx="7886700" cy="548330"/>
          </a:xfrm>
        </p:spPr>
        <p:txBody>
          <a:bodyPr/>
          <a:lstStyle>
            <a:lvl1pPr>
              <a:defRPr>
                <a:solidFill>
                  <a:schemeClr val="accent5"/>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04395" y="1895132"/>
            <a:ext cx="7886700" cy="4597744"/>
          </a:xfrm>
        </p:spPr>
        <p:txBody>
          <a:bodyPr lIns="90000"/>
          <a:lstStyle>
            <a:lvl1pPr>
              <a:spcAft>
                <a:spcPts val="0"/>
              </a:spcAft>
              <a:defRPr sz="6600">
                <a:solidFill>
                  <a:schemeClr val="accent5"/>
                </a:solidFill>
              </a:defRPr>
            </a:lvl1pPr>
            <a:lvl2pPr>
              <a:lnSpc>
                <a:spcPct val="120000"/>
              </a:lnSpc>
              <a:spcBef>
                <a:spcPts val="3000"/>
              </a:spcBef>
              <a:defRPr>
                <a:solidFill>
                  <a:schemeClr val="accent5"/>
                </a:solidFill>
              </a:defRPr>
            </a:lvl2pPr>
            <a:lvl3pPr>
              <a:lnSpc>
                <a:spcPct val="120000"/>
              </a:lnSpc>
              <a:defRPr>
                <a:solidFill>
                  <a:schemeClr val="accent5"/>
                </a:solidFill>
              </a:defRPr>
            </a:lvl3pPr>
            <a:lvl4pPr>
              <a:lnSpc>
                <a:spcPct val="120000"/>
              </a:lnSpc>
              <a:defRPr>
                <a:solidFill>
                  <a:schemeClr val="accent5"/>
                </a:solidFill>
              </a:defRPr>
            </a:lvl4pPr>
            <a:lvl5pPr>
              <a:lnSpc>
                <a:spcPct val="120000"/>
              </a:lnSpc>
              <a:defRPr>
                <a:solidFill>
                  <a:schemeClr val="accent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accent5"/>
                </a:solidFill>
              </a:defRPr>
            </a:lvl1pPr>
          </a:lstStyle>
          <a:p>
            <a:fld id="{E414BB20-EDEA-484A-AE9D-4D86144BCB00}" type="datetime1">
              <a:rPr lang="en-GB" smtClean="0"/>
              <a:t>18/11/2021</a:t>
            </a:fld>
            <a:endParaRPr lang="en-US"/>
          </a:p>
        </p:txBody>
      </p:sp>
      <p:sp>
        <p:nvSpPr>
          <p:cNvPr id="6" name="Footer Placeholder 5"/>
          <p:cNvSpPr>
            <a:spLocks noGrp="1"/>
          </p:cNvSpPr>
          <p:nvPr>
            <p:ph type="ftr" sz="quarter" idx="11"/>
          </p:nvPr>
        </p:nvSpPr>
        <p:spPr/>
        <p:txBody>
          <a:bodyPr/>
          <a:lstStyle>
            <a:lvl1pPr>
              <a:defRPr>
                <a:solidFill>
                  <a:schemeClr val="accent5"/>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5"/>
                </a:solidFill>
              </a:defRPr>
            </a:lvl1pPr>
          </a:lstStyle>
          <a:p>
            <a:fld id="{2AF7AD24-EDD3-AA47-BC99-D57F280FF352}" type="slidenum">
              <a:rPr lang="en-US" smtClean="0"/>
              <a:pPr/>
              <a:t>‹#›</a:t>
            </a:fld>
            <a:endParaRPr lang="en-US"/>
          </a:p>
        </p:txBody>
      </p:sp>
    </p:spTree>
    <p:extLst>
      <p:ext uri="{BB962C8B-B14F-4D97-AF65-F5344CB8AC3E}">
        <p14:creationId xmlns:p14="http://schemas.microsoft.com/office/powerpoint/2010/main" val="4271133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395" y="320675"/>
            <a:ext cx="7886700" cy="5483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04395" y="1026981"/>
            <a:ext cx="315617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4395" y="6492875"/>
            <a:ext cx="2057400" cy="365125"/>
          </a:xfrm>
          <a:prstGeom prst="rect">
            <a:avLst/>
          </a:prstGeom>
        </p:spPr>
        <p:txBody>
          <a:bodyPr vert="horz" lIns="91440" tIns="45720" rIns="91440" bIns="45720" rtlCol="0" anchor="ctr"/>
          <a:lstStyle>
            <a:lvl1pPr algn="l">
              <a:defRPr sz="800" b="0" i="0">
                <a:solidFill>
                  <a:schemeClr val="accent3"/>
                </a:solidFill>
                <a:latin typeface="Lexend Deca" pitchFamily="2" charset="77"/>
                <a:cs typeface="Lexend Deca" pitchFamily="2" charset="77"/>
              </a:defRPr>
            </a:lvl1pPr>
          </a:lstStyle>
          <a:p>
            <a:fld id="{FC4C024C-7E84-8F41-B395-2F987ECAC674}" type="datetime1">
              <a:rPr lang="en-GB" smtClean="0"/>
              <a:pPr/>
              <a:t>18/11/2021</a:t>
            </a:fld>
            <a:endParaRPr lang="en-US" dirty="0"/>
          </a:p>
        </p:txBody>
      </p:sp>
      <p:sp>
        <p:nvSpPr>
          <p:cNvPr id="5" name="Footer Placeholder 4"/>
          <p:cNvSpPr>
            <a:spLocks noGrp="1"/>
          </p:cNvSpPr>
          <p:nvPr>
            <p:ph type="ftr" sz="quarter" idx="3"/>
          </p:nvPr>
        </p:nvSpPr>
        <p:spPr>
          <a:xfrm>
            <a:off x="3074640" y="6492875"/>
            <a:ext cx="3086100" cy="365125"/>
          </a:xfrm>
          <a:prstGeom prst="rect">
            <a:avLst/>
          </a:prstGeom>
        </p:spPr>
        <p:txBody>
          <a:bodyPr vert="horz" lIns="91440" tIns="45720" rIns="91440" bIns="45720" rtlCol="0" anchor="ctr"/>
          <a:lstStyle>
            <a:lvl1pPr algn="ctr">
              <a:defRPr sz="800" b="0" i="0">
                <a:solidFill>
                  <a:schemeClr val="accent3"/>
                </a:solidFill>
                <a:latin typeface="Lexend Deca" pitchFamily="2" charset="77"/>
                <a:cs typeface="Lexend Deca" pitchFamily="2" charset="77"/>
              </a:defRPr>
            </a:lvl1pPr>
          </a:lstStyle>
          <a:p>
            <a:endParaRPr lang="en-US"/>
          </a:p>
        </p:txBody>
      </p:sp>
      <p:sp>
        <p:nvSpPr>
          <p:cNvPr id="6" name="Slide Number Placeholder 5"/>
          <p:cNvSpPr>
            <a:spLocks noGrp="1"/>
          </p:cNvSpPr>
          <p:nvPr>
            <p:ph type="sldNum" sz="quarter" idx="4"/>
          </p:nvPr>
        </p:nvSpPr>
        <p:spPr>
          <a:xfrm>
            <a:off x="7086600" y="6492875"/>
            <a:ext cx="2057400" cy="365125"/>
          </a:xfrm>
          <a:prstGeom prst="rect">
            <a:avLst/>
          </a:prstGeom>
        </p:spPr>
        <p:txBody>
          <a:bodyPr vert="horz" lIns="91440" tIns="45720" rIns="91440" bIns="45720" rtlCol="0" anchor="ctr"/>
          <a:lstStyle>
            <a:lvl1pPr algn="r">
              <a:defRPr sz="800" b="0" i="0">
                <a:solidFill>
                  <a:schemeClr val="accent3"/>
                </a:solidFill>
                <a:latin typeface="Lexend Deca" pitchFamily="2" charset="77"/>
                <a:cs typeface="Lexend Deca" pitchFamily="2" charset="77"/>
              </a:defRPr>
            </a:lvl1pPr>
          </a:lstStyle>
          <a:p>
            <a:fld id="{2AF7AD24-EDD3-AA47-BC99-D57F280FF352}" type="slidenum">
              <a:rPr lang="en-US" smtClean="0"/>
              <a:pPr/>
              <a:t>‹#›</a:t>
            </a:fld>
            <a:endParaRPr lang="en-US"/>
          </a:p>
        </p:txBody>
      </p:sp>
    </p:spTree>
    <p:extLst>
      <p:ext uri="{BB962C8B-B14F-4D97-AF65-F5344CB8AC3E}">
        <p14:creationId xmlns:p14="http://schemas.microsoft.com/office/powerpoint/2010/main" val="828279724"/>
      </p:ext>
    </p:extLst>
  </p:cSld>
  <p:clrMap bg1="lt1" tx1="dk1" bg2="lt2" tx2="dk2" accent1="accent1" accent2="accent2" accent3="accent3" accent4="accent4" accent5="accent5" accent6="accent6" hlink="hlink" folHlink="folHlink"/>
  <p:sldLayoutIdLst>
    <p:sldLayoutId id="2147483686" r:id="rId1"/>
    <p:sldLayoutId id="2147483678" r:id="rId2"/>
    <p:sldLayoutId id="2147483680" r:id="rId3"/>
    <p:sldLayoutId id="2147483674" r:id="rId4"/>
    <p:sldLayoutId id="2147483675" r:id="rId5"/>
    <p:sldLayoutId id="2147483677" r:id="rId6"/>
    <p:sldLayoutId id="2147483681" r:id="rId7"/>
    <p:sldLayoutId id="2147483682" r:id="rId8"/>
    <p:sldLayoutId id="2147483683" r:id="rId9"/>
  </p:sldLayoutIdLst>
  <p:hf hdr="0" ftr="0" dt="0"/>
  <p:txStyles>
    <p:titleStyle>
      <a:lvl1pPr algn="l" defTabSz="914400" rtl="0" eaLnBrk="1" latinLnBrk="0" hangingPunct="1">
        <a:lnSpc>
          <a:spcPct val="90000"/>
        </a:lnSpc>
        <a:spcBef>
          <a:spcPct val="0"/>
        </a:spcBef>
        <a:buNone/>
        <a:defRPr sz="1200" kern="1200">
          <a:solidFill>
            <a:schemeClr val="tx1"/>
          </a:solidFill>
          <a:latin typeface="Lexend Deca" pitchFamily="2" charset="77"/>
          <a:ea typeface="+mj-ea"/>
          <a:cs typeface="Lexend Deca" pitchFamily="2" charset="77"/>
        </a:defRPr>
      </a:lvl1pPr>
    </p:titleStyle>
    <p:bodyStyle>
      <a:lvl1pPr marL="0" indent="0" algn="l" defTabSz="914400" rtl="0" eaLnBrk="1" latinLnBrk="0" hangingPunct="1">
        <a:lnSpc>
          <a:spcPct val="85000"/>
        </a:lnSpc>
        <a:spcBef>
          <a:spcPts val="0"/>
        </a:spcBef>
        <a:spcAft>
          <a:spcPts val="0"/>
        </a:spcAft>
        <a:buFont typeface="Arial" panose="020B0604020202020204" pitchFamily="34" charset="0"/>
        <a:buNone/>
        <a:defRPr sz="2400" b="0" i="0" kern="1200">
          <a:solidFill>
            <a:schemeClr val="tx1"/>
          </a:solidFill>
          <a:latin typeface="Merriweather" pitchFamily="2" charset="77"/>
          <a:ea typeface="+mn-ea"/>
          <a:cs typeface="Futura Medium" panose="020B0602020204020303" pitchFamily="34" charset="-79"/>
        </a:defRPr>
      </a:lvl1pPr>
      <a:lvl2pPr marL="0" indent="0" algn="l" defTabSz="914400" rtl="0" eaLnBrk="1" latinLnBrk="0" hangingPunct="1">
        <a:lnSpc>
          <a:spcPct val="120000"/>
        </a:lnSpc>
        <a:spcBef>
          <a:spcPts val="3000"/>
        </a:spcBef>
        <a:buFont typeface="Arial" panose="020B0604020202020204" pitchFamily="34" charset="0"/>
        <a:buNone/>
        <a:tabLst/>
        <a:defRPr sz="800" b="0" i="0" kern="1200">
          <a:solidFill>
            <a:schemeClr val="tx1"/>
          </a:solidFill>
          <a:latin typeface="Merriweather" pitchFamily="2" charset="77"/>
          <a:ea typeface="+mn-ea"/>
          <a:cs typeface="Futura Medium" panose="020B0602020204020303" pitchFamily="34" charset="-79"/>
        </a:defRPr>
      </a:lvl2pPr>
      <a:lvl3pPr marL="54488" indent="-90488" algn="l" defTabSz="914400" rtl="0" eaLnBrk="1" latinLnBrk="0" hangingPunct="1">
        <a:lnSpc>
          <a:spcPct val="120000"/>
        </a:lnSpc>
        <a:spcBef>
          <a:spcPts val="3000"/>
        </a:spcBef>
        <a:buFont typeface="Arial" panose="020B0604020202020204" pitchFamily="34" charset="0"/>
        <a:buChar char="•"/>
        <a:tabLst/>
        <a:defRPr sz="800" b="0" i="0" kern="1200">
          <a:solidFill>
            <a:schemeClr val="tx1"/>
          </a:solidFill>
          <a:latin typeface="Merriweather" pitchFamily="2" charset="77"/>
          <a:ea typeface="+mn-ea"/>
          <a:cs typeface="Futura Medium" panose="020B0602020204020303" pitchFamily="34" charset="-79"/>
        </a:defRPr>
      </a:lvl3pPr>
      <a:lvl4pPr marL="54488" indent="-90488" algn="l" defTabSz="914400" rtl="0" eaLnBrk="1" latinLnBrk="0" hangingPunct="1">
        <a:lnSpc>
          <a:spcPct val="120000"/>
        </a:lnSpc>
        <a:spcBef>
          <a:spcPts val="3000"/>
        </a:spcBef>
        <a:buFont typeface="System Font Regular"/>
        <a:buChar char="–"/>
        <a:tabLst/>
        <a:defRPr sz="800" b="0" i="0" kern="1200">
          <a:solidFill>
            <a:schemeClr val="tx1"/>
          </a:solidFill>
          <a:latin typeface="Merriweather" pitchFamily="2" charset="77"/>
          <a:ea typeface="+mn-ea"/>
          <a:cs typeface="Futura Medium" panose="020B0602020204020303" pitchFamily="34" charset="-79"/>
        </a:defRPr>
      </a:lvl4pPr>
      <a:lvl5pPr marL="54488" indent="-90488" algn="l" defTabSz="914400" rtl="0" eaLnBrk="1" latinLnBrk="0" hangingPunct="1">
        <a:lnSpc>
          <a:spcPct val="120000"/>
        </a:lnSpc>
        <a:spcBef>
          <a:spcPts val="3000"/>
        </a:spcBef>
        <a:buFont typeface="Arial" panose="020B0604020202020204" pitchFamily="34" charset="0"/>
        <a:buChar char="•"/>
        <a:tabLst/>
        <a:defRPr sz="800" b="0" i="0" kern="1200">
          <a:solidFill>
            <a:schemeClr val="tx1"/>
          </a:solidFill>
          <a:latin typeface="Merriweather"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1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20.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jpeg"/><Relationship Id="rId5" Type="http://schemas.openxmlformats.org/officeDocument/2006/relationships/hyperlink" Target="https://www.educationsupport.org.uk/"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7.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8B3C831-BBB6-C949-8798-AE69B4558C46}"/>
              </a:ext>
            </a:extLst>
          </p:cNvPr>
          <p:cNvSpPr>
            <a:spLocks noGrp="1"/>
          </p:cNvSpPr>
          <p:nvPr>
            <p:ph type="title"/>
          </p:nvPr>
        </p:nvSpPr>
        <p:spPr/>
        <p:txBody>
          <a:bodyPr/>
          <a:lstStyle/>
          <a:p>
            <a:r>
              <a:rPr lang="en-US" dirty="0"/>
              <a:t>The charity for everyone working in education</a:t>
            </a:r>
            <a:endParaRPr lang="en-US" dirty="0">
              <a:solidFill>
                <a:schemeClr val="accent4"/>
              </a:solidFill>
            </a:endParaRPr>
          </a:p>
        </p:txBody>
      </p:sp>
      <p:sp>
        <p:nvSpPr>
          <p:cNvPr id="3" name="Content Placeholder 2">
            <a:extLst>
              <a:ext uri="{FF2B5EF4-FFF2-40B4-BE49-F238E27FC236}">
                <a16:creationId xmlns:a16="http://schemas.microsoft.com/office/drawing/2014/main" id="{B6CFCED9-6FFD-2541-A72C-730110DD3F95}"/>
              </a:ext>
            </a:extLst>
          </p:cNvPr>
          <p:cNvSpPr>
            <a:spLocks noGrp="1"/>
          </p:cNvSpPr>
          <p:nvPr>
            <p:ph sz="half" idx="1"/>
          </p:nvPr>
        </p:nvSpPr>
        <p:spPr>
          <a:xfrm>
            <a:off x="304394" y="1895131"/>
            <a:ext cx="8496705" cy="4597744"/>
          </a:xfrm>
        </p:spPr>
        <p:txBody>
          <a:bodyPr/>
          <a:lstStyle/>
          <a:p>
            <a:r>
              <a:rPr lang="en-GB" dirty="0">
                <a:solidFill>
                  <a:schemeClr val="accent4"/>
                </a:solidFill>
              </a:rPr>
              <a:t>Services to support</a:t>
            </a:r>
          </a:p>
          <a:p>
            <a:r>
              <a:rPr lang="en-US" dirty="0"/>
              <a:t>you and </a:t>
            </a:r>
            <a:r>
              <a:rPr lang="en-US"/>
              <a:t>your staff</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4951964"/>
      </p:ext>
    </p:extLst>
  </p:cSld>
  <p:clrMapOvr>
    <a:masterClrMapping/>
  </p:clrMapOvr>
  <mc:AlternateContent xmlns:mc="http://schemas.openxmlformats.org/markup-compatibility/2006" xmlns:p14="http://schemas.microsoft.com/office/powerpoint/2010/main">
    <mc:Choice Requires="p14">
      <p:transition spd="slow" p14:dur="2000" advTm="12967"/>
    </mc:Choice>
    <mc:Fallback xmlns="">
      <p:transition spd="slow" advTm="12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10</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844874"/>
          </a:xfrm>
        </p:spPr>
        <p:txBody>
          <a:bodyPr/>
          <a:lstStyle/>
          <a:p>
            <a:r>
              <a:rPr lang="en-US" dirty="0"/>
              <a:t>Financial issues</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General debt counselling </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Mortgage guidance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Loans and overdrafts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Wills and inheritance tax planning</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Personal taxation issues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Divorce/partnership breakdowns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Pensions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General financial planning</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Redundancy/early retirement</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Investment guidance</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12425" y="949499"/>
            <a:ext cx="3519437" cy="5276502"/>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00651357"/>
      </p:ext>
    </p:extLst>
  </p:cSld>
  <p:clrMapOvr>
    <a:masterClrMapping/>
  </p:clrMapOvr>
  <mc:AlternateContent xmlns:mc="http://schemas.openxmlformats.org/markup-compatibility/2006" xmlns:p14="http://schemas.microsoft.com/office/powerpoint/2010/main">
    <mc:Choice Requires="p14">
      <p:transition spd="slow" p14:dur="2000" advTm="33669"/>
    </mc:Choice>
    <mc:Fallback xmlns="">
      <p:transition spd="slow" advTm="33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11</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844874"/>
          </a:xfrm>
        </p:spPr>
        <p:txBody>
          <a:bodyPr/>
          <a:lstStyle/>
          <a:p>
            <a:r>
              <a:rPr lang="en-US" dirty="0"/>
              <a:t>Legal enquiries</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Matrimonial </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Consumer issues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Insurance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Power of attorney </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Motoring offence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Disputes with local authority </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Council tax</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Welfare law</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Probate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Wills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Property issues</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12425" y="949499"/>
            <a:ext cx="3519437" cy="5276501"/>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0717177"/>
      </p:ext>
    </p:extLst>
  </p:cSld>
  <p:clrMapOvr>
    <a:masterClrMapping/>
  </p:clrMapOvr>
  <mc:AlternateContent xmlns:mc="http://schemas.openxmlformats.org/markup-compatibility/2006" xmlns:p14="http://schemas.microsoft.com/office/powerpoint/2010/main">
    <mc:Choice Requires="p14">
      <p:transition spd="slow" p14:dur="2000" advTm="46006"/>
    </mc:Choice>
    <mc:Fallback xmlns="">
      <p:transition spd="slow" advTm="46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Services to support </a:t>
            </a:r>
            <a:r>
              <a:rPr lang="en-US" dirty="0">
                <a:solidFill>
                  <a:srgbClr val="2C55A4"/>
                </a:solidFill>
              </a:rPr>
              <a:t>you and your staff</a:t>
            </a:r>
            <a:endParaRPr lang="en-GB" dirty="0">
              <a:solidFill>
                <a:srgbClr val="2C55A4"/>
              </a:solidFill>
            </a:endParaRPr>
          </a:p>
        </p:txBody>
      </p:sp>
      <p:sp>
        <p:nvSpPr>
          <p:cNvPr id="3" name="Content Placeholder 2"/>
          <p:cNvSpPr>
            <a:spLocks noGrp="1"/>
          </p:cNvSpPr>
          <p:nvPr>
            <p:ph sz="half" idx="1"/>
          </p:nvPr>
        </p:nvSpPr>
        <p:spPr/>
        <p:txBody>
          <a:bodyPr/>
          <a:lstStyle/>
          <a:p>
            <a:r>
              <a:rPr lang="en-GB" altLang="en-US" sz="4000" b="1" dirty="0">
                <a:solidFill>
                  <a:schemeClr val="accent6"/>
                </a:solidFill>
                <a:latin typeface="Merriweather" panose="02000000000000000000" pitchFamily="2" charset="0"/>
                <a:ea typeface="Trebuchet MS" panose="020B0603020202020204" pitchFamily="34" charset="0"/>
                <a:cs typeface="Merriweather" panose="02000000000000000000" pitchFamily="2" charset="0"/>
              </a:rPr>
              <a:t>Face to Face Counselling </a:t>
            </a:r>
            <a:r>
              <a:rPr lang="en-GB" altLang="en-US" b="1" dirty="0">
                <a:solidFill>
                  <a:schemeClr val="accent6"/>
                </a:solidFill>
                <a:latin typeface="Sofia Pro Black" panose="00000500000000000000" pitchFamily="50" charset="0"/>
                <a:ea typeface="Trebuchet MS" panose="020B0603020202020204" pitchFamily="34" charset="0"/>
                <a:cs typeface="Merriweather" panose="02000000000000000000" pitchFamily="2" charset="0"/>
              </a:rPr>
              <a:t>08000 856 148</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Over 1,100 UK Based Counsellors</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Local to Home or Work</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Short Term, Solution Focused Therapy used – same kind whether delivered by telephone or face to face</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Up to 6 sessions of Structured Telephone or Face to Face Counselling per issue – suitability for short term counselling is determined by clinical assessment</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Support available 24 hours a day 365 days a year, confidential &amp; free to end user</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Where a long-term or open-ended support need is identified we can help with information about where to try and locate this</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857250" indent="-857250">
              <a:buFont typeface="Arial" panose="020B0604020202020204" pitchFamily="34" charset="0"/>
              <a:buChar char="•"/>
            </a:pPr>
            <a:endParaRPr lang="en-GB" dirty="0"/>
          </a:p>
        </p:txBody>
      </p:sp>
      <p:sp>
        <p:nvSpPr>
          <p:cNvPr id="4" name="Slide Number Placeholder 3"/>
          <p:cNvSpPr>
            <a:spLocks noGrp="1"/>
          </p:cNvSpPr>
          <p:nvPr>
            <p:ph type="sldNum" sz="quarter" idx="12"/>
          </p:nvPr>
        </p:nvSpPr>
        <p:spPr/>
        <p:txBody>
          <a:bodyPr/>
          <a:lstStyle/>
          <a:p>
            <a:fld id="{2AF7AD24-EDD3-AA47-BC99-D57F280FF352}" type="slidenum">
              <a:rPr lang="en-US" smtClean="0"/>
              <a:pPr/>
              <a:t>12</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1017942"/>
      </p:ext>
    </p:extLst>
  </p:cSld>
  <p:clrMapOvr>
    <a:masterClrMapping/>
  </p:clrMapOvr>
  <mc:AlternateContent xmlns:mc="http://schemas.openxmlformats.org/markup-compatibility/2006" xmlns:p14="http://schemas.microsoft.com/office/powerpoint/2010/main">
    <mc:Choice Requires="p14">
      <p:transition spd="slow" p14:dur="2000" advTm="33163"/>
    </mc:Choice>
    <mc:Fallback xmlns="">
      <p:transition spd="slow" advTm="33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Services to support </a:t>
            </a:r>
            <a:r>
              <a:rPr lang="en-US" dirty="0">
                <a:solidFill>
                  <a:srgbClr val="EE6D02"/>
                </a:solidFill>
              </a:rPr>
              <a:t>you and your staff</a:t>
            </a:r>
            <a:endParaRPr lang="en-GB" dirty="0"/>
          </a:p>
        </p:txBody>
      </p:sp>
      <p:sp>
        <p:nvSpPr>
          <p:cNvPr id="3" name="Content Placeholder 2"/>
          <p:cNvSpPr>
            <a:spLocks noGrp="1"/>
          </p:cNvSpPr>
          <p:nvPr>
            <p:ph sz="half" idx="1"/>
          </p:nvPr>
        </p:nvSpPr>
        <p:spPr/>
        <p:txBody>
          <a:bodyPr/>
          <a:lstStyle/>
          <a:p>
            <a:r>
              <a:rPr lang="en-GB" altLang="en-US" sz="40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Qualifications and experience</a:t>
            </a:r>
          </a:p>
          <a:p>
            <a:r>
              <a:rPr lang="en-GB" altLang="en-US" b="1" dirty="0">
                <a:solidFill>
                  <a:schemeClr val="accent6"/>
                </a:solidFill>
                <a:latin typeface="Sofia Pro Black" panose="00000500000000000000" pitchFamily="50" charset="0"/>
                <a:ea typeface="Trebuchet MS" panose="020B0603020202020204" pitchFamily="34" charset="0"/>
                <a:cs typeface="Merriweather" panose="02000000000000000000" pitchFamily="2" charset="0"/>
              </a:rPr>
              <a:t>08000 856 148</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BACP Accredited and clinically supervised</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 Minimum of 450 hours supervised counselling hours experience </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Clinical or psychology based degree</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Information specialists have relevant qualification (Minimum Law degree and Legal Practice Certificate)</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Debt advisers are Financial Conduct Authority licensed money advisers</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857250" indent="-857250">
              <a:buFont typeface="Arial" panose="020B0604020202020204" pitchFamily="34" charset="0"/>
              <a:buChar char="•"/>
            </a:pPr>
            <a:endParaRPr lang="en-GB" dirty="0"/>
          </a:p>
        </p:txBody>
      </p:sp>
      <p:sp>
        <p:nvSpPr>
          <p:cNvPr id="4" name="Slide Number Placeholder 3"/>
          <p:cNvSpPr>
            <a:spLocks noGrp="1"/>
          </p:cNvSpPr>
          <p:nvPr>
            <p:ph type="sldNum" sz="quarter" idx="12"/>
          </p:nvPr>
        </p:nvSpPr>
        <p:spPr/>
        <p:txBody>
          <a:bodyPr/>
          <a:lstStyle/>
          <a:p>
            <a:fld id="{2AF7AD24-EDD3-AA47-BC99-D57F280FF352}" type="slidenum">
              <a:rPr lang="en-US" smtClean="0"/>
              <a:pPr/>
              <a:t>13</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8473805"/>
      </p:ext>
    </p:extLst>
  </p:cSld>
  <p:clrMapOvr>
    <a:masterClrMapping/>
  </p:clrMapOvr>
  <mc:AlternateContent xmlns:mc="http://schemas.openxmlformats.org/markup-compatibility/2006" xmlns:p14="http://schemas.microsoft.com/office/powerpoint/2010/main">
    <mc:Choice Requires="p14">
      <p:transition spd="slow" p14:dur="2000" advTm="47534"/>
    </mc:Choice>
    <mc:Fallback xmlns="">
      <p:transition spd="slow" advTm="47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to support </a:t>
            </a:r>
            <a:r>
              <a:rPr lang="en-US" dirty="0">
                <a:solidFill>
                  <a:srgbClr val="61A0BB"/>
                </a:solidFill>
              </a:rPr>
              <a:t>you and your staff</a:t>
            </a:r>
            <a:endParaRPr lang="en-GB" dirty="0">
              <a:solidFill>
                <a:srgbClr val="61A0BB"/>
              </a:solidFill>
            </a:endParaRPr>
          </a:p>
        </p:txBody>
      </p:sp>
      <p:sp>
        <p:nvSpPr>
          <p:cNvPr id="3" name="Content Placeholder 2"/>
          <p:cNvSpPr>
            <a:spLocks noGrp="1"/>
          </p:cNvSpPr>
          <p:nvPr>
            <p:ph sz="half" idx="1"/>
          </p:nvPr>
        </p:nvSpPr>
        <p:spPr>
          <a:xfrm>
            <a:off x="304394" y="1895131"/>
            <a:ext cx="8204605" cy="4597744"/>
          </a:xfrm>
        </p:spPr>
        <p:txBody>
          <a:bodyPr/>
          <a:lstStyle/>
          <a:p>
            <a:r>
              <a:rPr lang="en-GB" altLang="en-US" sz="4000" b="1" dirty="0">
                <a:solidFill>
                  <a:schemeClr val="accent6"/>
                </a:solidFill>
                <a:latin typeface="Merriweather" panose="02000000000000000000" pitchFamily="2" charset="0"/>
                <a:ea typeface="Trebuchet MS" panose="020B0603020202020204" pitchFamily="34" charset="0"/>
                <a:cs typeface="Merriweather" panose="02000000000000000000" pitchFamily="2" charset="0"/>
              </a:rPr>
              <a:t>What happens when you call?</a:t>
            </a:r>
          </a:p>
          <a:p>
            <a:r>
              <a:rPr lang="en-GB" altLang="en-US" b="1" dirty="0">
                <a:solidFill>
                  <a:srgbClr val="FDF9F2"/>
                </a:solidFill>
                <a:latin typeface="Sofia Pro Black" panose="00000500000000000000" pitchFamily="50" charset="0"/>
                <a:ea typeface="Trebuchet MS" panose="020B0603020202020204" pitchFamily="34" charset="0"/>
                <a:cs typeface="Merriweather" panose="02000000000000000000" pitchFamily="2" charset="0"/>
              </a:rPr>
              <a:t>08000 856 148</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You’ll hear an automated welcome message regarding GDPR</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You can use your keypad to indicate consent</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All calls then go through to the team</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Callers are asked to give their school name (so we can check your school or organisation is signed up)</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Callers are asked for name and contact details (this is confidentially stored)</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Callers are allocated to the appropriate service(s) or call backs are arranged</a:t>
            </a:r>
          </a:p>
          <a:p>
            <a:pPr marL="285750" indent="-285750">
              <a:buFont typeface="Arial" panose="020B0604020202020204" pitchFamily="34" charset="0"/>
              <a:buChar char="•"/>
            </a:pPr>
            <a:endPar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1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All call backs will come from withheld numbers</a:t>
            </a:r>
          </a:p>
          <a:p>
            <a:pPr marL="857250" indent="-857250">
              <a:buFont typeface="Arial" panose="020B0604020202020204" pitchFamily="34" charset="0"/>
              <a:buChar char="•"/>
            </a:pPr>
            <a:endParaRPr lang="en-GB" sz="5400" dirty="0">
              <a:solidFill>
                <a:srgbClr val="FDF9F2"/>
              </a:solidFill>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14</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42381315"/>
      </p:ext>
    </p:extLst>
  </p:cSld>
  <p:clrMapOvr>
    <a:masterClrMapping/>
  </p:clrMapOvr>
  <mc:AlternateContent xmlns:mc="http://schemas.openxmlformats.org/markup-compatibility/2006" xmlns:p14="http://schemas.microsoft.com/office/powerpoint/2010/main">
    <mc:Choice Requires="p14">
      <p:transition spd="slow" p14:dur="2000" advTm="16400"/>
    </mc:Choice>
    <mc:Fallback xmlns="">
      <p:transition spd="slow" advTm="1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Services to support</a:t>
            </a:r>
            <a:r>
              <a:rPr lang="en-US" dirty="0">
                <a:solidFill>
                  <a:srgbClr val="C54644"/>
                </a:solidFill>
              </a:rPr>
              <a:t> you and your staff</a:t>
            </a:r>
            <a:endParaRPr lang="en-GB" dirty="0">
              <a:solidFill>
                <a:srgbClr val="C54644"/>
              </a:solidFill>
            </a:endParaRPr>
          </a:p>
        </p:txBody>
      </p:sp>
      <p:sp>
        <p:nvSpPr>
          <p:cNvPr id="3" name="Content Placeholder 2"/>
          <p:cNvSpPr>
            <a:spLocks noGrp="1"/>
          </p:cNvSpPr>
          <p:nvPr>
            <p:ph sz="half" idx="1"/>
          </p:nvPr>
        </p:nvSpPr>
        <p:spPr/>
        <p:txBody>
          <a:bodyPr/>
          <a:lstStyle/>
          <a:p>
            <a:r>
              <a:rPr lang="en-GB" altLang="en-US" sz="40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Privacy and confidentiality</a:t>
            </a:r>
          </a:p>
          <a:p>
            <a:r>
              <a:rPr lang="en-GB" altLang="en-US" b="1" dirty="0">
                <a:solidFill>
                  <a:schemeClr val="accent6"/>
                </a:solidFill>
                <a:latin typeface="Sofia Pro Black" panose="00000500000000000000" pitchFamily="50" charset="0"/>
                <a:ea typeface="Trebuchet MS" panose="020B0603020202020204" pitchFamily="34" charset="0"/>
                <a:cs typeface="Merriweather" panose="02000000000000000000" pitchFamily="2" charset="0"/>
              </a:rPr>
              <a:t>08000 856 148</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2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All calls are completely confidential</a:t>
            </a:r>
          </a:p>
          <a:p>
            <a:pPr marL="285750" indent="-285750">
              <a:buFont typeface="Arial" panose="020B0604020202020204" pitchFamily="34" charset="0"/>
              <a:buChar char="•"/>
            </a:pPr>
            <a:endParaRPr lang="en-GB" altLang="en-US" sz="2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endParaRPr lang="en-GB" altLang="en-US" sz="2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2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Personal information about callers or about specific calls is never divulged</a:t>
            </a:r>
          </a:p>
          <a:p>
            <a:pPr marL="285750" indent="-285750">
              <a:buFont typeface="Arial" panose="020B0604020202020204" pitchFamily="34" charset="0"/>
              <a:buChar char="•"/>
            </a:pPr>
            <a:endParaRPr lang="en-GB" altLang="en-US" sz="1800" b="1" dirty="0">
              <a:solidFill>
                <a:srgbClr val="61A0BB"/>
              </a:solidFill>
              <a:latin typeface="Merriweather" panose="02000000000000000000" pitchFamily="2" charset="0"/>
              <a:ea typeface="Trebuchet MS" panose="020B0603020202020204" pitchFamily="34" charset="0"/>
              <a:cs typeface="Merriweather" panose="02000000000000000000" pitchFamily="2" charset="0"/>
            </a:endParaRPr>
          </a:p>
          <a:p>
            <a:pPr marL="857250" indent="-857250">
              <a:buFont typeface="Arial" panose="020B0604020202020204" pitchFamily="34" charset="0"/>
              <a:buChar char="•"/>
            </a:pPr>
            <a:endParaRPr lang="en-GB" dirty="0">
              <a:solidFill>
                <a:srgbClr val="FDF9F2"/>
              </a:solidFill>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15</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6811050"/>
      </p:ext>
    </p:extLst>
  </p:cSld>
  <p:clrMapOvr>
    <a:masterClrMapping/>
  </p:clrMapOvr>
  <mc:AlternateContent xmlns:mc="http://schemas.openxmlformats.org/markup-compatibility/2006" xmlns:p14="http://schemas.microsoft.com/office/powerpoint/2010/main">
    <mc:Choice Requires="p14">
      <p:transition spd="slow" p14:dur="2000" advTm="14875"/>
    </mc:Choice>
    <mc:Fallback xmlns="">
      <p:transition spd="slow" advTm="1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Services to support</a:t>
            </a:r>
            <a:r>
              <a:rPr lang="en-US" dirty="0">
                <a:solidFill>
                  <a:srgbClr val="C54644"/>
                </a:solidFill>
              </a:rPr>
              <a:t> you and your staff</a:t>
            </a:r>
            <a:endParaRPr lang="en-GB" dirty="0">
              <a:solidFill>
                <a:srgbClr val="C54644"/>
              </a:solidFill>
            </a:endParaRPr>
          </a:p>
        </p:txBody>
      </p:sp>
      <p:sp>
        <p:nvSpPr>
          <p:cNvPr id="3" name="Content Placeholder 2"/>
          <p:cNvSpPr>
            <a:spLocks noGrp="1"/>
          </p:cNvSpPr>
          <p:nvPr>
            <p:ph sz="half" idx="1"/>
          </p:nvPr>
        </p:nvSpPr>
        <p:spPr/>
        <p:txBody>
          <a:bodyPr/>
          <a:lstStyle/>
          <a:p>
            <a:r>
              <a:rPr lang="en-GB" altLang="en-US" sz="54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Take a minute to save</a:t>
            </a:r>
          </a:p>
          <a:p>
            <a:r>
              <a:rPr lang="en-GB" altLang="en-US" sz="8800" b="1" dirty="0">
                <a:solidFill>
                  <a:schemeClr val="accent6"/>
                </a:solidFill>
                <a:latin typeface="Sofia Pro Black" panose="00000500000000000000" pitchFamily="50" charset="0"/>
                <a:ea typeface="Trebuchet MS" panose="020B0603020202020204" pitchFamily="34" charset="0"/>
                <a:cs typeface="Merriweather" panose="02000000000000000000" pitchFamily="2" charset="0"/>
              </a:rPr>
              <a:t>08000 856 148</a:t>
            </a:r>
          </a:p>
          <a:p>
            <a:r>
              <a:rPr lang="en-GB" sz="5400" b="1" dirty="0">
                <a:solidFill>
                  <a:schemeClr val="accent6"/>
                </a:solidFill>
                <a:latin typeface="Merriweather" panose="00000500000000000000" pitchFamily="2" charset="0"/>
              </a:rPr>
              <a:t>In your phone now</a:t>
            </a:r>
            <a:endParaRPr lang="en-GB" sz="5400" dirty="0">
              <a:solidFill>
                <a:srgbClr val="FDF9F2"/>
              </a:solidFill>
              <a:latin typeface="Merriweather" panose="00000500000000000000" pitchFamily="2" charset="0"/>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16</a:t>
            </a:fld>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6156662"/>
      </p:ext>
    </p:extLst>
  </p:cSld>
  <p:clrMapOvr>
    <a:masterClrMapping/>
  </p:clrMapOvr>
  <mc:AlternateContent xmlns:mc="http://schemas.openxmlformats.org/markup-compatibility/2006" xmlns:p14="http://schemas.microsoft.com/office/powerpoint/2010/main">
    <mc:Choice Requires="p14">
      <p:transition spd="slow" p14:dur="2000" advTm="13014"/>
    </mc:Choice>
    <mc:Fallback xmlns="">
      <p:transition spd="slow" advTm="13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to support </a:t>
            </a:r>
            <a:r>
              <a:rPr lang="en-US" dirty="0">
                <a:solidFill>
                  <a:srgbClr val="EE6D02"/>
                </a:solidFill>
              </a:rPr>
              <a:t>you and your staff</a:t>
            </a:r>
            <a:endParaRPr lang="en-GB" dirty="0"/>
          </a:p>
        </p:txBody>
      </p:sp>
      <p:sp>
        <p:nvSpPr>
          <p:cNvPr id="3" name="Slide Number Placeholder 2"/>
          <p:cNvSpPr>
            <a:spLocks noGrp="1"/>
          </p:cNvSpPr>
          <p:nvPr>
            <p:ph type="sldNum" sz="quarter" idx="12"/>
          </p:nvPr>
        </p:nvSpPr>
        <p:spPr/>
        <p:txBody>
          <a:bodyPr/>
          <a:lstStyle/>
          <a:p>
            <a:fld id="{2AF7AD24-EDD3-AA47-BC99-D57F280FF352}" type="slidenum">
              <a:rPr lang="en-US" smtClean="0"/>
              <a:pPr/>
              <a:t>17</a:t>
            </a:fld>
            <a:endParaRPr lang="en-US" dirty="0"/>
          </a:p>
        </p:txBody>
      </p:sp>
      <p:sp>
        <p:nvSpPr>
          <p:cNvPr id="5" name="Text Placeholder 4"/>
          <p:cNvSpPr>
            <a:spLocks noGrp="1"/>
          </p:cNvSpPr>
          <p:nvPr>
            <p:ph type="body" sz="quarter" idx="15"/>
          </p:nvPr>
        </p:nvSpPr>
        <p:spPr/>
        <p:txBody>
          <a:bodyPr/>
          <a:lstStyle/>
          <a:p>
            <a:r>
              <a:rPr lang="en-GB" dirty="0"/>
              <a:t>Promotional Materials</a:t>
            </a:r>
          </a:p>
          <a:p>
            <a:endParaRPr lang="en-GB" dirty="0"/>
          </a:p>
          <a:p>
            <a:pPr marL="571500" indent="-571500">
              <a:buFont typeface="Arial" panose="020B0604020202020204" pitchFamily="34" charset="0"/>
              <a:buChar char="•"/>
            </a:pPr>
            <a:r>
              <a:rPr lang="en-GB" sz="2000" dirty="0">
                <a:solidFill>
                  <a:srgbClr val="2C55A4"/>
                </a:solidFill>
              </a:rPr>
              <a:t>Launch </a:t>
            </a:r>
          </a:p>
          <a:p>
            <a:pPr marL="571500" indent="-571500">
              <a:buFont typeface="Arial" panose="020B0604020202020204" pitchFamily="34" charset="0"/>
              <a:buChar char="•"/>
            </a:pPr>
            <a:endParaRPr lang="en-GB" sz="2000" dirty="0">
              <a:solidFill>
                <a:srgbClr val="2C55A4"/>
              </a:solidFill>
            </a:endParaRPr>
          </a:p>
          <a:p>
            <a:pPr marL="571500" indent="-571500">
              <a:buFont typeface="Arial" panose="020B0604020202020204" pitchFamily="34" charset="0"/>
              <a:buChar char="•"/>
            </a:pPr>
            <a:r>
              <a:rPr lang="en-GB" sz="2000" dirty="0">
                <a:solidFill>
                  <a:srgbClr val="2C55A4"/>
                </a:solidFill>
              </a:rPr>
              <a:t>Cards</a:t>
            </a:r>
          </a:p>
          <a:p>
            <a:pPr marL="571500" indent="-571500">
              <a:buFont typeface="Arial" panose="020B0604020202020204" pitchFamily="34" charset="0"/>
              <a:buChar char="•"/>
            </a:pPr>
            <a:endParaRPr lang="en-GB" sz="2000" dirty="0">
              <a:solidFill>
                <a:srgbClr val="2C55A4"/>
              </a:solidFill>
            </a:endParaRPr>
          </a:p>
          <a:p>
            <a:pPr marL="571500" indent="-571500">
              <a:buFont typeface="Arial" panose="020B0604020202020204" pitchFamily="34" charset="0"/>
              <a:buChar char="•"/>
            </a:pPr>
            <a:r>
              <a:rPr lang="en-GB" sz="2000" dirty="0">
                <a:solidFill>
                  <a:srgbClr val="2C55A4"/>
                </a:solidFill>
              </a:rPr>
              <a:t>Leaflets </a:t>
            </a:r>
          </a:p>
          <a:p>
            <a:pPr marL="571500" indent="-571500">
              <a:buFont typeface="Arial" panose="020B0604020202020204" pitchFamily="34" charset="0"/>
              <a:buChar char="•"/>
            </a:pPr>
            <a:endParaRPr lang="en-GB" sz="2000" dirty="0">
              <a:solidFill>
                <a:srgbClr val="2C55A4"/>
              </a:solidFill>
            </a:endParaRPr>
          </a:p>
          <a:p>
            <a:pPr marL="571500" indent="-571500">
              <a:buFont typeface="Arial" panose="020B0604020202020204" pitchFamily="34" charset="0"/>
              <a:buChar char="•"/>
            </a:pPr>
            <a:r>
              <a:rPr lang="en-GB" sz="2000" dirty="0">
                <a:solidFill>
                  <a:srgbClr val="2C55A4"/>
                </a:solidFill>
              </a:rPr>
              <a:t>Posters</a:t>
            </a:r>
          </a:p>
          <a:p>
            <a:pPr marL="571500" indent="-571500">
              <a:buFont typeface="Arial" panose="020B0604020202020204" pitchFamily="34" charset="0"/>
              <a:buChar char="•"/>
            </a:pPr>
            <a:endParaRPr lang="en-GB" sz="2000" dirty="0">
              <a:solidFill>
                <a:srgbClr val="2C55A4"/>
              </a:solidFill>
            </a:endParaRPr>
          </a:p>
          <a:p>
            <a:endParaRPr lang="en-GB" dirty="0"/>
          </a:p>
        </p:txBody>
      </p:sp>
      <p:sp>
        <p:nvSpPr>
          <p:cNvPr id="6" name="TextBox 5"/>
          <p:cNvSpPr txBox="1"/>
          <p:nvPr/>
        </p:nvSpPr>
        <p:spPr>
          <a:xfrm>
            <a:off x="4147130" y="1517861"/>
            <a:ext cx="4627387" cy="3133165"/>
          </a:xfrm>
          <a:prstGeom prst="rect">
            <a:avLst/>
          </a:prstGeom>
          <a:noFill/>
        </p:spPr>
        <p:txBody>
          <a:bodyPr wrap="square" rtlCol="0">
            <a:spAutoFit/>
          </a:bodyPr>
          <a:lstStyle/>
          <a:p>
            <a:pPr marL="0" algn="just" defTabSz="914400">
              <a:lnSpc>
                <a:spcPct val="130000"/>
              </a:lnSpc>
            </a:pPr>
            <a:r>
              <a:rPr lang="en-GB" sz="2400" dirty="0">
                <a:solidFill>
                  <a:schemeClr val="accent3"/>
                </a:solidFill>
                <a:latin typeface="Merriweather" panose="02000000000000000000" pitchFamily="2" charset="0"/>
                <a:cs typeface="Merriweather" panose="02000000000000000000" pitchFamily="2" charset="0"/>
              </a:rPr>
              <a:t>The service from Education Support is highly valued by our staff. It has sent a signal to them that shows we care.</a:t>
            </a:r>
          </a:p>
          <a:p>
            <a:pPr marL="0" algn="just" defTabSz="914400">
              <a:lnSpc>
                <a:spcPct val="130000"/>
              </a:lnSpc>
            </a:pPr>
            <a:r>
              <a:rPr lang="en-GB" sz="2000" dirty="0">
                <a:solidFill>
                  <a:srgbClr val="C54644"/>
                </a:solidFill>
                <a:latin typeface="Merriweather" panose="02000000000000000000" pitchFamily="2" charset="0"/>
                <a:cs typeface="Merriweather" panose="02000000000000000000" pitchFamily="2" charset="0"/>
              </a:rPr>
              <a:t>Melanie Adams, HR Director, The Collegiate Academy Trust</a:t>
            </a:r>
          </a:p>
          <a:p>
            <a:pPr marL="0" algn="l" defTabSz="914400">
              <a:lnSpc>
                <a:spcPct val="130000"/>
              </a:lnSpc>
            </a:pPr>
            <a:endParaRPr lang="en-GB" sz="800" dirty="0">
              <a:solidFill>
                <a:schemeClr val="accent3"/>
              </a:solidFill>
              <a:latin typeface="Lexend Deca" pitchFamily="2" charset="77"/>
              <a:cs typeface="Lexend Deca" pitchFamily="2" charset="77"/>
            </a:endParaRPr>
          </a:p>
          <a:p>
            <a:pPr marL="0" algn="l" defTabSz="914400">
              <a:lnSpc>
                <a:spcPct val="130000"/>
              </a:lnSpc>
            </a:pPr>
            <a:endParaRPr lang="en-GB" sz="800" dirty="0">
              <a:solidFill>
                <a:schemeClr val="accent3"/>
              </a:solidFill>
              <a:latin typeface="Lexend Deca" pitchFamily="2" charset="77"/>
              <a:cs typeface="Lexend Deca" pitchFamily="2" charset="77"/>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6322" y="3020943"/>
            <a:ext cx="247191" cy="24133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957190" y="1573302"/>
            <a:ext cx="247191" cy="24133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2196596"/>
      </p:ext>
    </p:extLst>
  </p:cSld>
  <p:clrMapOvr>
    <a:masterClrMapping/>
  </p:clrMapOvr>
  <mc:AlternateContent xmlns:mc="http://schemas.openxmlformats.org/markup-compatibility/2006" xmlns:p14="http://schemas.microsoft.com/office/powerpoint/2010/main">
    <mc:Choice Requires="p14">
      <p:transition spd="slow" p14:dur="2000" advTm="17442"/>
    </mc:Choice>
    <mc:Fallback xmlns="">
      <p:transition spd="slow" advTm="17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to support </a:t>
            </a:r>
            <a:r>
              <a:rPr lang="en-US" dirty="0">
                <a:solidFill>
                  <a:srgbClr val="2C55A4"/>
                </a:solidFill>
              </a:rPr>
              <a:t>you and your staff</a:t>
            </a:r>
            <a:endParaRPr lang="en-GB" dirty="0">
              <a:solidFill>
                <a:srgbClr val="2C55A4"/>
              </a:solidFill>
            </a:endParaRPr>
          </a:p>
        </p:txBody>
      </p:sp>
      <p:sp>
        <p:nvSpPr>
          <p:cNvPr id="3" name="Content Placeholder 2"/>
          <p:cNvSpPr>
            <a:spLocks noGrp="1"/>
          </p:cNvSpPr>
          <p:nvPr>
            <p:ph sz="half" idx="1"/>
          </p:nvPr>
        </p:nvSpPr>
        <p:spPr>
          <a:xfrm>
            <a:off x="304394" y="1895132"/>
            <a:ext cx="8407806" cy="4597744"/>
          </a:xfrm>
        </p:spPr>
        <p:txBody>
          <a:bodyPr/>
          <a:lstStyle/>
          <a:p>
            <a:r>
              <a:rPr lang="en-GB" b="1" dirty="0">
                <a:solidFill>
                  <a:schemeClr val="accent6"/>
                </a:solidFill>
              </a:rPr>
              <a:t>Advice Centre Plus</a:t>
            </a:r>
          </a:p>
          <a:p>
            <a:r>
              <a:rPr lang="en-GB" sz="2400" dirty="0">
                <a:solidFill>
                  <a:schemeClr val="accent6"/>
                </a:solidFill>
                <a:latin typeface="Sofia Pro Black" panose="00000500000000000000" pitchFamily="50" charset="0"/>
              </a:rPr>
              <a:t>www.educationsupport.org.uk/onlinesupport</a:t>
            </a:r>
          </a:p>
          <a:p>
            <a:endParaRPr lang="en-GB" sz="2400" dirty="0">
              <a:solidFill>
                <a:schemeClr val="accent6"/>
              </a:solidFill>
              <a:latin typeface="Sofia Pro Black" panose="00000500000000000000" pitchFamily="50" charset="0"/>
            </a:endParaRPr>
          </a:p>
          <a:p>
            <a:r>
              <a:rPr lang="en-GB" sz="2400" dirty="0">
                <a:solidFill>
                  <a:schemeClr val="accent6"/>
                </a:solidFill>
                <a:latin typeface="Sofia Pro Black" panose="00000500000000000000" pitchFamily="50" charset="0"/>
              </a:rPr>
              <a:t>Username: </a:t>
            </a:r>
            <a:r>
              <a:rPr lang="en-GB" sz="2400" dirty="0" err="1">
                <a:solidFill>
                  <a:schemeClr val="accent6"/>
                </a:solidFill>
                <a:latin typeface="Sofia Pro Black" panose="00000500000000000000" pitchFamily="50" charset="0"/>
              </a:rPr>
              <a:t>worklifesupport</a:t>
            </a:r>
            <a:endParaRPr lang="en-GB" sz="2400" dirty="0">
              <a:solidFill>
                <a:schemeClr val="accent6"/>
              </a:solidFill>
              <a:latin typeface="Sofia Pro Black" panose="00000500000000000000" pitchFamily="50" charset="0"/>
            </a:endParaRPr>
          </a:p>
          <a:p>
            <a:endParaRPr lang="en-GB" sz="2400" dirty="0">
              <a:solidFill>
                <a:schemeClr val="accent6"/>
              </a:solidFill>
              <a:latin typeface="Sofia Pro Black" panose="00000500000000000000" pitchFamily="50" charset="0"/>
            </a:endParaRPr>
          </a:p>
          <a:p>
            <a:r>
              <a:rPr lang="en-GB" sz="2400" dirty="0">
                <a:solidFill>
                  <a:schemeClr val="accent6"/>
                </a:solidFill>
                <a:latin typeface="Sofia Pro Black" panose="00000500000000000000" pitchFamily="50" charset="0"/>
              </a:rPr>
              <a:t>Password: support1</a:t>
            </a:r>
          </a:p>
          <a:p>
            <a:endParaRPr lang="en-GB" sz="2000" dirty="0">
              <a:solidFill>
                <a:schemeClr val="accent6"/>
              </a:solidFill>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18</a:t>
            </a:fld>
            <a:endParaRPr lang="en-US"/>
          </a:p>
        </p:txBody>
      </p:sp>
      <p:pic>
        <p:nvPicPr>
          <p:cNvPr id="5" name="Picture 4"/>
          <p:cNvPicPr>
            <a:picLocks noChangeAspect="1"/>
          </p:cNvPicPr>
          <p:nvPr/>
        </p:nvPicPr>
        <p:blipFill rotWithShape="1">
          <a:blip r:embed="rId5"/>
          <a:srcRect l="14515" t="11368" r="55886" b="24490"/>
          <a:stretch/>
        </p:blipFill>
        <p:spPr>
          <a:xfrm>
            <a:off x="4508297" y="3336800"/>
            <a:ext cx="4203903" cy="302462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6582080"/>
      </p:ext>
    </p:extLst>
  </p:cSld>
  <p:clrMapOvr>
    <a:masterClrMapping/>
  </p:clrMapOvr>
  <mc:AlternateContent xmlns:mc="http://schemas.openxmlformats.org/markup-compatibility/2006" xmlns:p14="http://schemas.microsoft.com/office/powerpoint/2010/main">
    <mc:Choice Requires="p14">
      <p:transition spd="slow" p14:dur="2000" advTm="15629"/>
    </mc:Choice>
    <mc:Fallback xmlns="">
      <p:transition spd="slow" advTm="1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Services to support you and your staff</a:t>
            </a:r>
            <a:endParaRPr lang="en-GB" dirty="0"/>
          </a:p>
        </p:txBody>
      </p:sp>
      <p:sp>
        <p:nvSpPr>
          <p:cNvPr id="3" name="Content Placeholder 2"/>
          <p:cNvSpPr>
            <a:spLocks noGrp="1"/>
          </p:cNvSpPr>
          <p:nvPr>
            <p:ph sz="half" idx="1"/>
          </p:nvPr>
        </p:nvSpPr>
        <p:spPr/>
        <p:txBody>
          <a:bodyPr/>
          <a:lstStyle/>
          <a:p>
            <a:r>
              <a:rPr lang="en-GB" altLang="en-US" sz="4000" b="1" dirty="0">
                <a:latin typeface="Merriweather" panose="02000000000000000000" pitchFamily="2" charset="0"/>
                <a:ea typeface="Trebuchet MS" panose="020B0603020202020204" pitchFamily="34" charset="0"/>
                <a:cs typeface="Merriweather" panose="02000000000000000000" pitchFamily="2" charset="0"/>
              </a:rPr>
              <a:t>Real Messaging/Live Connect</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20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The advice centre is where you are able to access the instant messaging service (Real Messaging / Live Connect)</a:t>
            </a:r>
          </a:p>
          <a:p>
            <a:pPr marL="285750" indent="-285750">
              <a:buFont typeface="Arial" panose="020B0604020202020204" pitchFamily="34" charset="0"/>
              <a:buChar char="•"/>
            </a:pPr>
            <a:endParaRPr lang="en-GB" altLang="en-US" sz="20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r>
              <a:rPr lang="en-GB" altLang="en-US" sz="20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rPr>
              <a:t>You can access this by clicking on the icon in the top right hand corner.</a:t>
            </a:r>
          </a:p>
          <a:p>
            <a:pPr marL="285750" indent="-285750">
              <a:buFont typeface="Arial" panose="020B0604020202020204" pitchFamily="34" charset="0"/>
              <a:buChar char="•"/>
            </a:pPr>
            <a:endParaRPr lang="en-GB" altLang="en-US" sz="2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a:p>
            <a:pPr marL="285750" indent="-285750">
              <a:buFont typeface="Arial" panose="020B0604020202020204" pitchFamily="34" charset="0"/>
              <a:buChar char="•"/>
            </a:pPr>
            <a:endParaRPr lang="en-GB" altLang="en-US" sz="1800" b="1" dirty="0">
              <a:solidFill>
                <a:srgbClr val="61A0BB"/>
              </a:solidFill>
              <a:latin typeface="Merriweather" panose="02000000000000000000" pitchFamily="2" charset="0"/>
              <a:ea typeface="Trebuchet MS" panose="020B0603020202020204" pitchFamily="34" charset="0"/>
              <a:cs typeface="Merriweather" panose="02000000000000000000" pitchFamily="2" charset="0"/>
            </a:endParaRPr>
          </a:p>
          <a:p>
            <a:pPr marL="857250" indent="-857250">
              <a:buFont typeface="Arial" panose="020B0604020202020204" pitchFamily="34" charset="0"/>
              <a:buChar char="•"/>
            </a:pPr>
            <a:endParaRPr lang="en-GB" dirty="0">
              <a:solidFill>
                <a:srgbClr val="FDF9F2"/>
              </a:solidFill>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19</a:t>
            </a:fld>
            <a:endParaRPr lang="en-US"/>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1748" y="4319261"/>
            <a:ext cx="8305800" cy="2173615"/>
          </a:xfrm>
          <a:prstGeom prst="rect">
            <a:avLst/>
          </a:prstGeom>
        </p:spPr>
      </p:pic>
      <p:sp>
        <p:nvSpPr>
          <p:cNvPr id="6" name="Right Arrow 5"/>
          <p:cNvSpPr/>
          <p:nvPr/>
        </p:nvSpPr>
        <p:spPr>
          <a:xfrm rot="13324577">
            <a:off x="7472030" y="4946441"/>
            <a:ext cx="1105469" cy="668740"/>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3110952"/>
      </p:ext>
    </p:extLst>
  </p:cSld>
  <p:clrMapOvr>
    <a:masterClrMapping/>
  </p:clrMapOvr>
  <mc:AlternateContent xmlns:mc="http://schemas.openxmlformats.org/markup-compatibility/2006" xmlns:p14="http://schemas.microsoft.com/office/powerpoint/2010/main">
    <mc:Choice Requires="p14">
      <p:transition spd="slow" p14:dur="2000" advTm="12991"/>
    </mc:Choice>
    <mc:Fallback xmlns="">
      <p:transition spd="slow" advTm="12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2</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Who are</a:t>
            </a:r>
          </a:p>
          <a:p>
            <a:r>
              <a:rPr lang="en-US" dirty="0"/>
              <a:t>Education Support?</a:t>
            </a:r>
          </a:p>
          <a:p>
            <a:endParaRPr lang="en-US" dirty="0"/>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Part charity and part social enterprise</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We support people working in education to be at their best</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We have been working in education for over 130 years</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We currently support over 90,000 people working in education</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We provide services for individuals and for schools and organisations such as charities  </a:t>
            </a:r>
          </a:p>
          <a:p>
            <a:pPr>
              <a:buFont typeface="Wingdings" panose="05000000000000000000" pitchFamily="2" charset="2"/>
              <a:buChar char="q"/>
              <a:defRPr/>
            </a:pPr>
            <a:endParaRPr lang="en-GB" dirty="0"/>
          </a:p>
          <a:p>
            <a:pPr lvl="1"/>
            <a:br>
              <a:rPr lang="en-US" dirty="0"/>
            </a:br>
            <a:br>
              <a:rPr lang="en-US" dirty="0"/>
            </a:br>
            <a:br>
              <a:rPr lang="en-US" dirty="0"/>
            </a:br>
            <a:endParaRPr lang="en-US" dirty="0"/>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41112757"/>
      </p:ext>
    </p:extLst>
  </p:cSld>
  <p:clrMapOvr>
    <a:masterClrMapping/>
  </p:clrMapOvr>
  <mc:AlternateContent xmlns:mc="http://schemas.openxmlformats.org/markup-compatibility/2006" xmlns:p14="http://schemas.microsoft.com/office/powerpoint/2010/main">
    <mc:Choice Requires="p14">
      <p:transition spd="slow" p14:dur="2000" advTm="36582"/>
    </mc:Choice>
    <mc:Fallback xmlns="">
      <p:transition spd="slow" advTm="36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Services to support you and your staff</a:t>
            </a:r>
            <a:endParaRPr lang="en-GB" dirty="0"/>
          </a:p>
        </p:txBody>
      </p:sp>
      <p:sp>
        <p:nvSpPr>
          <p:cNvPr id="3" name="Content Placeholder 2"/>
          <p:cNvSpPr>
            <a:spLocks noGrp="1"/>
          </p:cNvSpPr>
          <p:nvPr>
            <p:ph sz="half" idx="1"/>
          </p:nvPr>
        </p:nvSpPr>
        <p:spPr/>
        <p:txBody>
          <a:bodyPr/>
          <a:lstStyle/>
          <a:p>
            <a:r>
              <a:rPr lang="en-GB" altLang="en-US" sz="4000" b="1" dirty="0">
                <a:latin typeface="Merriweather" panose="02000000000000000000" pitchFamily="2" charset="0"/>
                <a:ea typeface="Trebuchet MS" panose="020B0603020202020204" pitchFamily="34" charset="0"/>
                <a:cs typeface="Merriweather" panose="02000000000000000000" pitchFamily="2" charset="0"/>
              </a:rPr>
              <a:t>Real Messaging/Live Connect</a:t>
            </a:r>
          </a:p>
          <a:p>
            <a:pPr marL="285750" indent="-285750">
              <a:buFont typeface="Arial" panose="020B0604020202020204" pitchFamily="34" charset="0"/>
              <a:buChar char="•"/>
            </a:pPr>
            <a:endParaRPr lang="en-GB" altLang="en-US" sz="1800" b="1" dirty="0">
              <a:solidFill>
                <a:srgbClr val="FDF9F2"/>
              </a:solidFill>
              <a:latin typeface="Merriweather" panose="02000000000000000000" pitchFamily="2" charset="0"/>
              <a:ea typeface="Trebuchet MS" panose="020B0603020202020204" pitchFamily="34" charset="0"/>
              <a:cs typeface="Merriweather" panose="02000000000000000000" pitchFamily="2" charset="0"/>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20</a:t>
            </a:fld>
            <a:endParaRPr lang="en-US"/>
          </a:p>
        </p:txBody>
      </p:sp>
      <p:pic>
        <p:nvPicPr>
          <p:cNvPr id="7"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670050" y="2554002"/>
            <a:ext cx="6445250"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ight Arrow 7"/>
          <p:cNvSpPr/>
          <p:nvPr/>
        </p:nvSpPr>
        <p:spPr>
          <a:xfrm rot="10086267">
            <a:off x="7472030" y="4946441"/>
            <a:ext cx="1105469" cy="668740"/>
          </a:xfrm>
          <a:prstGeom prst="rightArrow">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948064"/>
      </p:ext>
    </p:extLst>
  </p:cSld>
  <p:clrMapOvr>
    <a:masterClrMapping/>
  </p:clrMapOvr>
  <mc:AlternateContent xmlns:mc="http://schemas.openxmlformats.org/markup-compatibility/2006" xmlns:p14="http://schemas.microsoft.com/office/powerpoint/2010/main">
    <mc:Choice Requires="p14">
      <p:transition spd="slow" p14:dur="2000" advTm="20885"/>
    </mc:Choice>
    <mc:Fallback xmlns="">
      <p:transition spd="slow" advTm="2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Services to support </a:t>
            </a:r>
            <a:r>
              <a:rPr lang="en-US" dirty="0">
                <a:solidFill>
                  <a:srgbClr val="2C55A4"/>
                </a:solidFill>
              </a:rPr>
              <a:t>you and your staff</a:t>
            </a:r>
            <a:endParaRPr lang="en-GB" dirty="0">
              <a:solidFill>
                <a:srgbClr val="2C55A4"/>
              </a:solidFill>
            </a:endParaRPr>
          </a:p>
        </p:txBody>
      </p:sp>
      <p:sp>
        <p:nvSpPr>
          <p:cNvPr id="3" name="Content Placeholder 2"/>
          <p:cNvSpPr>
            <a:spLocks noGrp="1"/>
          </p:cNvSpPr>
          <p:nvPr>
            <p:ph sz="half" idx="1"/>
          </p:nvPr>
        </p:nvSpPr>
        <p:spPr>
          <a:xfrm>
            <a:off x="304395" y="1895131"/>
            <a:ext cx="8711268" cy="4597744"/>
          </a:xfrm>
        </p:spPr>
        <p:txBody>
          <a:bodyPr/>
          <a:lstStyle/>
          <a:p>
            <a:r>
              <a:rPr lang="en-GB" b="1" dirty="0">
                <a:solidFill>
                  <a:schemeClr val="accent6"/>
                </a:solidFill>
              </a:rPr>
              <a:t>Service Issues</a:t>
            </a:r>
          </a:p>
          <a:p>
            <a:r>
              <a:rPr lang="en-GB" b="1" dirty="0">
                <a:solidFill>
                  <a:schemeClr val="accent6"/>
                </a:solidFill>
              </a:rPr>
              <a:t>Contact Details</a:t>
            </a:r>
          </a:p>
          <a:p>
            <a:pPr marL="457200" indent="-457200">
              <a:buFont typeface="+mj-lt"/>
              <a:buAutoNum type="arabicPeriod"/>
              <a:defRPr/>
            </a:pPr>
            <a:r>
              <a:rPr lang="en-GB" sz="2400" dirty="0">
                <a:solidFill>
                  <a:schemeClr val="accent6"/>
                </a:solidFill>
              </a:rPr>
              <a:t>Raise directly with the EAP team on your usual EAP number </a:t>
            </a:r>
          </a:p>
          <a:p>
            <a:pPr marL="457200" indent="-457200">
              <a:buFont typeface="+mj-lt"/>
              <a:buAutoNum type="arabicPeriod"/>
              <a:defRPr/>
            </a:pPr>
            <a:endParaRPr lang="en-GB" sz="2400" dirty="0">
              <a:solidFill>
                <a:schemeClr val="accent6"/>
              </a:solidFill>
            </a:endParaRPr>
          </a:p>
          <a:p>
            <a:pPr marL="457200" indent="-457200">
              <a:buFont typeface="+mj-lt"/>
              <a:buAutoNum type="arabicPeriod"/>
              <a:defRPr/>
            </a:pPr>
            <a:r>
              <a:rPr lang="en-GB" sz="2400" dirty="0">
                <a:solidFill>
                  <a:schemeClr val="accent6"/>
                </a:solidFill>
              </a:rPr>
              <a:t>Or contact Ed Support’s head office team on:</a:t>
            </a:r>
          </a:p>
          <a:p>
            <a:pPr>
              <a:defRPr/>
            </a:pPr>
            <a:r>
              <a:rPr lang="en-GB" sz="2400" dirty="0">
                <a:solidFill>
                  <a:schemeClr val="accent6"/>
                </a:solidFill>
              </a:rPr>
              <a:t>      </a:t>
            </a:r>
            <a:r>
              <a:rPr lang="en-GB" sz="2400" b="1" dirty="0">
                <a:solidFill>
                  <a:schemeClr val="accent6"/>
                </a:solidFill>
              </a:rPr>
              <a:t>0207 697 2750</a:t>
            </a:r>
            <a:r>
              <a:rPr lang="en-GB" sz="2400" dirty="0">
                <a:solidFill>
                  <a:schemeClr val="accent6"/>
                </a:solidFill>
              </a:rPr>
              <a:t>/ </a:t>
            </a:r>
            <a:r>
              <a:rPr lang="en-GB" sz="2400" b="1" u="sng" dirty="0">
                <a:solidFill>
                  <a:schemeClr val="accent6"/>
                </a:solidFill>
              </a:rPr>
              <a:t>servicedelivery@edsupport.org.uk</a:t>
            </a:r>
          </a:p>
          <a:p>
            <a:endParaRPr lang="en-GB" sz="2000" dirty="0">
              <a:solidFill>
                <a:schemeClr val="accent6"/>
              </a:solidFill>
            </a:endParaRPr>
          </a:p>
        </p:txBody>
      </p:sp>
      <p:sp>
        <p:nvSpPr>
          <p:cNvPr id="4" name="Slide Number Placeholder 3"/>
          <p:cNvSpPr>
            <a:spLocks noGrp="1"/>
          </p:cNvSpPr>
          <p:nvPr>
            <p:ph type="sldNum" sz="quarter" idx="12"/>
          </p:nvPr>
        </p:nvSpPr>
        <p:spPr/>
        <p:txBody>
          <a:bodyPr/>
          <a:lstStyle/>
          <a:p>
            <a:fld id="{2AF7AD24-EDD3-AA47-BC99-D57F280FF352}" type="slidenum">
              <a:rPr lang="en-US" smtClean="0"/>
              <a:pPr/>
              <a:t>21</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35333076"/>
      </p:ext>
    </p:extLst>
  </p:cSld>
  <p:clrMapOvr>
    <a:masterClrMapping/>
  </p:clrMapOvr>
  <mc:AlternateContent xmlns:mc="http://schemas.openxmlformats.org/markup-compatibility/2006" xmlns:p14="http://schemas.microsoft.com/office/powerpoint/2010/main">
    <mc:Choice Requires="p14">
      <p:transition spd="slow" p14:dur="2000" advTm="28587"/>
    </mc:Choice>
    <mc:Fallback xmlns="">
      <p:transition spd="slow" advTm="28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3</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Free Services</a:t>
            </a:r>
          </a:p>
          <a:p>
            <a:endParaRPr lang="en-US" dirty="0"/>
          </a:p>
          <a:p>
            <a:pPr>
              <a:defRPr/>
            </a:pPr>
            <a:r>
              <a:rPr lang="en-GB" sz="2000" b="1" dirty="0">
                <a:latin typeface="Sofia Pro Black" panose="00000500000000000000" pitchFamily="50" charset="0"/>
              </a:rPr>
              <a:t>Confidential and free telephone in the moment support</a:t>
            </a:r>
          </a:p>
          <a:p>
            <a:pPr>
              <a:defRPr/>
            </a:pPr>
            <a:endParaRPr lang="en-GB" sz="2000" b="1" dirty="0">
              <a:latin typeface="Sofia Pro Black" panose="00000500000000000000" pitchFamily="50" charset="0"/>
            </a:endParaRPr>
          </a:p>
          <a:p>
            <a:pPr>
              <a:defRPr/>
            </a:pPr>
            <a:endParaRPr lang="en-GB" sz="2000" b="1" dirty="0">
              <a:latin typeface="Sofia Pro Black" panose="00000500000000000000" pitchFamily="50" charset="0"/>
            </a:endParaRPr>
          </a:p>
          <a:p>
            <a:pPr>
              <a:defRPr/>
            </a:pPr>
            <a:r>
              <a:rPr lang="en-GB" sz="2000" b="1" dirty="0">
                <a:latin typeface="Sofia Pro Black" panose="00000500000000000000" pitchFamily="50" charset="0"/>
              </a:rPr>
              <a:t>Financial Support (grants)</a:t>
            </a:r>
          </a:p>
          <a:p>
            <a:pPr>
              <a:defRPr/>
            </a:pPr>
            <a:endParaRPr lang="en-GB" sz="1600" b="1" dirty="0">
              <a:latin typeface="Sofia Pro Black" panose="00000500000000000000" pitchFamily="50"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Short term financial emergencies</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Essential, but unaffordable items or costs, which contribute to improving health and wellbeing</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Help to stay in or get back to work</a:t>
            </a:r>
          </a:p>
          <a:p>
            <a:pPr>
              <a:defRPr/>
            </a:pPr>
            <a:endParaRPr lang="en-GB" sz="1600" dirty="0">
              <a:latin typeface="Sofia Pro Black" panose="00000500000000000000" pitchFamily="50" charset="0"/>
            </a:endParaRPr>
          </a:p>
          <a:p>
            <a:pPr>
              <a:defRPr/>
            </a:pPr>
            <a:r>
              <a:rPr lang="en-GB" sz="1600" dirty="0">
                <a:solidFill>
                  <a:srgbClr val="2C55A4"/>
                </a:solidFill>
                <a:latin typeface="Merriweather" panose="02000000000000000000" pitchFamily="2" charset="0"/>
                <a:cs typeface="Merriweather" panose="02000000000000000000" pitchFamily="2" charset="0"/>
                <a:hlinkClick r:id="rId5"/>
              </a:rPr>
              <a:t>https://www.educationsupport.org.uk/</a:t>
            </a:r>
            <a:endParaRPr lang="en-GB" sz="1600" dirty="0">
              <a:solidFill>
                <a:srgbClr val="2C55A4"/>
              </a:solidFill>
              <a:latin typeface="Merriweather" panose="02000000000000000000" pitchFamily="2" charset="0"/>
              <a:cs typeface="Merriweather" panose="02000000000000000000" pitchFamily="2" charset="0"/>
            </a:endParaRPr>
          </a:p>
          <a:p>
            <a:pPr>
              <a:defRPr/>
            </a:pPr>
            <a:r>
              <a:rPr lang="en-GB" sz="1600" dirty="0">
                <a:solidFill>
                  <a:srgbClr val="2C55A4"/>
                </a:solidFill>
                <a:latin typeface="Merriweather" panose="02000000000000000000" pitchFamily="2" charset="0"/>
                <a:cs typeface="Merriweather" panose="02000000000000000000" pitchFamily="2" charset="0"/>
              </a:rPr>
              <a:t>helping-you/apply-grant</a:t>
            </a: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tretch>
            <a:fillRect/>
          </a:stretch>
        </p:blipFill>
        <p:spPr>
          <a:xfrm>
            <a:off x="5107015" y="941388"/>
            <a:ext cx="3530258" cy="5292725"/>
          </a:xfr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066232"/>
      </p:ext>
    </p:extLst>
  </p:cSld>
  <p:clrMapOvr>
    <a:masterClrMapping/>
  </p:clrMapOvr>
  <mc:AlternateContent xmlns:mc="http://schemas.openxmlformats.org/markup-compatibility/2006" xmlns:p14="http://schemas.microsoft.com/office/powerpoint/2010/main">
    <mc:Choice Requires="p14">
      <p:transition spd="slow" p14:dur="2000" advTm="28178"/>
    </mc:Choice>
    <mc:Fallback xmlns="">
      <p:transition spd="slow" advTm="28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4</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Free Support</a:t>
            </a:r>
          </a:p>
          <a:p>
            <a:endParaRPr lang="en-US" dirty="0"/>
          </a:p>
          <a:p>
            <a:pPr>
              <a:defRPr/>
            </a:pPr>
            <a:r>
              <a:rPr lang="en-GB" sz="2000" b="1" dirty="0">
                <a:latin typeface="Sofia Pro Black" panose="00000500000000000000" pitchFamily="50" charset="0"/>
              </a:rPr>
              <a:t>Information and Guidance on</a:t>
            </a:r>
          </a:p>
          <a:p>
            <a:pPr lvl="0">
              <a:defRPr/>
            </a:pPr>
            <a:r>
              <a:rPr lang="en-GB" sz="2000" b="1">
                <a:solidFill>
                  <a:srgbClr val="D44443"/>
                </a:solidFill>
                <a:latin typeface="Sofia Pro Black" panose="00000500000000000000" pitchFamily="50" charset="0"/>
              </a:rPr>
              <a:t>www.educationsupport.org.uk</a:t>
            </a:r>
          </a:p>
          <a:p>
            <a:pPr>
              <a:defRPr/>
            </a:pPr>
            <a:endParaRPr lang="en-GB" sz="2000" b="1" dirty="0">
              <a:latin typeface="Sofia Pro Black" panose="00000500000000000000" pitchFamily="50" charset="0"/>
            </a:endParaRPr>
          </a:p>
          <a:p>
            <a:pPr>
              <a:defRPr/>
            </a:pPr>
            <a:endParaRPr lang="en-GB" sz="2000" b="1" dirty="0">
              <a:latin typeface="Sofia Pro Black" panose="00000500000000000000" pitchFamily="50" charset="0"/>
            </a:endParaRPr>
          </a:p>
          <a:p>
            <a:pPr>
              <a:defRPr/>
            </a:pPr>
            <a:r>
              <a:rPr lang="en-GB" sz="1600" dirty="0">
                <a:solidFill>
                  <a:srgbClr val="2C55A4"/>
                </a:solidFill>
                <a:latin typeface="Merriweather" panose="02000000000000000000" pitchFamily="2" charset="0"/>
                <a:cs typeface="Merriweather" panose="02000000000000000000" pitchFamily="2" charset="0"/>
              </a:rPr>
              <a:t>Our website has information and advice via our blog and Life Guides. Some topics include:</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Grappling with work-life balance</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Handling Stress</a:t>
            </a:r>
          </a:p>
          <a:p>
            <a:pP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Managing disagreements at school</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Managing your time</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Relationships at work</a:t>
            </a:r>
          </a:p>
          <a:p>
            <a:pPr marL="285750" indent="-285750">
              <a:buFont typeface="Arial" panose="020B0604020202020204" pitchFamily="34" charset="0"/>
              <a:buChar char="•"/>
              <a:defRP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defRPr/>
            </a:pPr>
            <a:r>
              <a:rPr lang="en-GB" sz="1600" dirty="0">
                <a:solidFill>
                  <a:srgbClr val="2C55A4"/>
                </a:solidFill>
                <a:latin typeface="Merriweather" panose="02000000000000000000" pitchFamily="2" charset="0"/>
                <a:cs typeface="Merriweather" panose="02000000000000000000" pitchFamily="2" charset="0"/>
              </a:rPr>
              <a:t>Managing difficult student behaviour</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07015" y="941388"/>
            <a:ext cx="3530258" cy="5292724"/>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46699"/>
            <a:ext cx="609600" cy="609600"/>
          </a:xfrm>
          <a:prstGeom prst="rect">
            <a:avLst/>
          </a:prstGeom>
        </p:spPr>
      </p:pic>
    </p:spTree>
    <p:extLst>
      <p:ext uri="{BB962C8B-B14F-4D97-AF65-F5344CB8AC3E}">
        <p14:creationId xmlns:p14="http://schemas.microsoft.com/office/powerpoint/2010/main" val="100143337"/>
      </p:ext>
    </p:extLst>
  </p:cSld>
  <p:clrMapOvr>
    <a:masterClrMapping/>
  </p:clrMapOvr>
  <mc:AlternateContent xmlns:mc="http://schemas.openxmlformats.org/markup-compatibility/2006" xmlns:p14="http://schemas.microsoft.com/office/powerpoint/2010/main">
    <mc:Choice Requires="p14">
      <p:transition spd="slow" p14:dur="2000" advTm="15887"/>
    </mc:Choice>
    <mc:Fallback xmlns="">
      <p:transition spd="slow" advTm="15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5</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Employee Assistance </a:t>
            </a:r>
            <a:r>
              <a:rPr lang="en-US" dirty="0" err="1"/>
              <a:t>Programme</a:t>
            </a:r>
            <a:endParaRPr lang="en-US" dirty="0"/>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Impartial support and options to address work-related challenges. </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Access to practical resources enabling staff to address personal problems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Fast track support by telephone and for face to face counselling</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Emotional support to line managers in resolving staff issues.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Supports an Employer’s Duty of Care responsibility</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07015" y="945363"/>
            <a:ext cx="3530258" cy="5284775"/>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9459686"/>
      </p:ext>
    </p:extLst>
  </p:cSld>
  <p:clrMapOvr>
    <a:masterClrMapping/>
  </p:clrMapOvr>
  <mc:AlternateContent xmlns:mc="http://schemas.openxmlformats.org/markup-compatibility/2006" xmlns:p14="http://schemas.microsoft.com/office/powerpoint/2010/main">
    <mc:Choice Requires="p14">
      <p:transition spd="slow" p14:dur="2000" advTm="37161"/>
    </mc:Choice>
    <mc:Fallback xmlns="">
      <p:transition spd="slow" advTm="37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6</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Managing our working lives</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Feeling overwhelmed</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On the spot supervision</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Relationships with colleagues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Issues for NQTs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Work-life balance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Communication skills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Time management</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Conflict/difficult behaviour</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Workload</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Change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Bullying</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09666" y="945363"/>
            <a:ext cx="3524955" cy="5284775"/>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8614950"/>
      </p:ext>
    </p:extLst>
  </p:cSld>
  <p:clrMapOvr>
    <a:masterClrMapping/>
  </p:clrMapOvr>
  <mc:AlternateContent xmlns:mc="http://schemas.openxmlformats.org/markup-compatibility/2006" xmlns:p14="http://schemas.microsoft.com/office/powerpoint/2010/main">
    <mc:Choice Requires="p14">
      <p:transition spd="slow" p14:dur="2000" advTm="40473"/>
    </mc:Choice>
    <mc:Fallback xmlns="">
      <p:transition spd="slow" advTm="40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7</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Managing our personal lives</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Family relationships</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Couples counselling</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Teenage children</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Bereavement</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Infertility </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Serious illness</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Divorce</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Substance/alcohol abuse </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Miscarriage</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Caring for elderly relatives</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Depression </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Anxiety</a:t>
            </a: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Domestic abuse</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09666" y="949332"/>
            <a:ext cx="3524955" cy="5276836"/>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6134589"/>
      </p:ext>
    </p:extLst>
  </p:cSld>
  <p:clrMapOvr>
    <a:masterClrMapping/>
  </p:clrMapOvr>
  <mc:AlternateContent xmlns:mc="http://schemas.openxmlformats.org/markup-compatibility/2006" xmlns:p14="http://schemas.microsoft.com/office/powerpoint/2010/main">
    <mc:Choice Requires="p14">
      <p:transition spd="slow" p14:dur="2000" advTm="27954"/>
    </mc:Choice>
    <mc:Fallback xmlns="">
      <p:transition spd="slow" advTm="27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8</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082873"/>
          </a:xfrm>
        </p:spPr>
        <p:txBody>
          <a:bodyPr/>
          <a:lstStyle/>
          <a:p>
            <a:r>
              <a:rPr lang="en-US" dirty="0"/>
              <a:t>Manager Assist</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Managing performance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Motivation and morale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Supporting colleagues on constructively</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Difficult conversations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Managing absence and return to work</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Organisational change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Sensitive issues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Redundancy/early retirement</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09666" y="949499"/>
            <a:ext cx="3524955" cy="5276502"/>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7148252"/>
      </p:ext>
    </p:extLst>
  </p:cSld>
  <p:clrMapOvr>
    <a:masterClrMapping/>
  </p:clrMapOvr>
  <mc:AlternateContent xmlns:mc="http://schemas.openxmlformats.org/markup-compatibility/2006" xmlns:p14="http://schemas.microsoft.com/office/powerpoint/2010/main">
    <mc:Choice Requires="p14">
      <p:transition spd="slow" p14:dur="2000" advTm="25427"/>
    </mc:Choice>
    <mc:Fallback xmlns="">
      <p:transition spd="slow" advTm="25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1C22-98E8-B148-869E-4702CF9C65A3}"/>
              </a:ext>
            </a:extLst>
          </p:cNvPr>
          <p:cNvSpPr>
            <a:spLocks noGrp="1"/>
          </p:cNvSpPr>
          <p:nvPr>
            <p:ph type="title"/>
          </p:nvPr>
        </p:nvSpPr>
        <p:spPr/>
        <p:txBody>
          <a:bodyPr/>
          <a:lstStyle/>
          <a:p>
            <a:r>
              <a:rPr lang="en-US" dirty="0"/>
              <a:t>Services to support </a:t>
            </a:r>
            <a:r>
              <a:rPr lang="en-US" dirty="0">
                <a:solidFill>
                  <a:srgbClr val="EE6D02"/>
                </a:solidFill>
              </a:rPr>
              <a:t>you and your staff</a:t>
            </a:r>
            <a:endParaRPr lang="en-US" dirty="0">
              <a:solidFill>
                <a:schemeClr val="accent2"/>
              </a:solidFill>
            </a:endParaRPr>
          </a:p>
        </p:txBody>
      </p:sp>
      <p:sp>
        <p:nvSpPr>
          <p:cNvPr id="4" name="Slide Number Placeholder 3">
            <a:extLst>
              <a:ext uri="{FF2B5EF4-FFF2-40B4-BE49-F238E27FC236}">
                <a16:creationId xmlns:a16="http://schemas.microsoft.com/office/drawing/2014/main" id="{71EDB984-ABB8-F648-B58B-93FD44212E34}"/>
              </a:ext>
            </a:extLst>
          </p:cNvPr>
          <p:cNvSpPr>
            <a:spLocks noGrp="1"/>
          </p:cNvSpPr>
          <p:nvPr>
            <p:ph type="sldNum" sz="quarter" idx="12"/>
          </p:nvPr>
        </p:nvSpPr>
        <p:spPr/>
        <p:txBody>
          <a:bodyPr/>
          <a:lstStyle/>
          <a:p>
            <a:fld id="{2AF7AD24-EDD3-AA47-BC99-D57F280FF352}" type="slidenum">
              <a:rPr lang="en-US" smtClean="0"/>
              <a:pPr/>
              <a:t>9</a:t>
            </a:fld>
            <a:endParaRPr lang="en-US" dirty="0"/>
          </a:p>
        </p:txBody>
      </p:sp>
      <p:sp>
        <p:nvSpPr>
          <p:cNvPr id="5" name="Text Placeholder 4">
            <a:extLst>
              <a:ext uri="{FF2B5EF4-FFF2-40B4-BE49-F238E27FC236}">
                <a16:creationId xmlns:a16="http://schemas.microsoft.com/office/drawing/2014/main" id="{6007ABD5-B367-3B4E-8650-92B7FAD8BE8E}"/>
              </a:ext>
            </a:extLst>
          </p:cNvPr>
          <p:cNvSpPr>
            <a:spLocks noGrp="1"/>
          </p:cNvSpPr>
          <p:nvPr>
            <p:ph type="body" sz="quarter" idx="15"/>
          </p:nvPr>
        </p:nvSpPr>
        <p:spPr>
          <a:xfrm>
            <a:off x="304394" y="1013126"/>
            <a:ext cx="4440819" cy="5844874"/>
          </a:xfrm>
        </p:spPr>
        <p:txBody>
          <a:bodyPr/>
          <a:lstStyle/>
          <a:p>
            <a:r>
              <a:rPr lang="en-US" dirty="0"/>
              <a:t>General Information</a:t>
            </a:r>
          </a:p>
          <a:p>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Holiday problems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Noisy neighbours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Tax</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Housing/landlord issues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Maternity leave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Faulty goods and consumer rights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Child support</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Care homes and eldercare</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State benefits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Pet sitters</a:t>
            </a:r>
          </a:p>
          <a:p>
            <a:pPr marL="285750" indent="-285750">
              <a:buFont typeface="Arial" panose="020B0604020202020204" pitchFamily="34" charset="0"/>
              <a:buChar char="•"/>
            </a:pPr>
            <a:endParaRPr lang="en-GB" sz="1600" dirty="0">
              <a:solidFill>
                <a:srgbClr val="2C55A4"/>
              </a:solidFill>
              <a:latin typeface="Merriweather" panose="02000000000000000000" pitchFamily="2" charset="0"/>
              <a:cs typeface="Merriweather" panose="02000000000000000000" pitchFamily="2" charset="0"/>
            </a:endParaRPr>
          </a:p>
          <a:p>
            <a:pPr marL="285750" indent="-285750">
              <a:buFont typeface="Arial" panose="020B0604020202020204" pitchFamily="34" charset="0"/>
              <a:buChar char="•"/>
            </a:pPr>
            <a:r>
              <a:rPr lang="en-GB" sz="1600" dirty="0">
                <a:solidFill>
                  <a:srgbClr val="2C55A4"/>
                </a:solidFill>
                <a:latin typeface="Merriweather" panose="02000000000000000000" pitchFamily="2" charset="0"/>
                <a:cs typeface="Merriweather" panose="02000000000000000000" pitchFamily="2" charset="0"/>
              </a:rPr>
              <a:t>Human rights queries</a:t>
            </a:r>
          </a:p>
          <a:p>
            <a:pPr>
              <a:defRPr/>
            </a:pPr>
            <a:endParaRPr lang="en-GB" sz="1600" dirty="0">
              <a:latin typeface="Sofia Pro Black" panose="00000500000000000000" pitchFamily="50" charset="0"/>
            </a:endParaRPr>
          </a:p>
          <a:p>
            <a:pPr>
              <a:defRPr/>
            </a:pPr>
            <a:endParaRPr lang="en-GB" sz="1600" b="1" dirty="0">
              <a:latin typeface="Sofia Pro Black" panose="00000500000000000000" pitchFamily="50" charset="0"/>
            </a:endParaRPr>
          </a:p>
        </p:txBody>
      </p:sp>
      <p:pic>
        <p:nvPicPr>
          <p:cNvPr id="3" name="Picture Placeholder 2"/>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tretch>
            <a:fillRect/>
          </a:stretch>
        </p:blipFill>
        <p:spPr>
          <a:xfrm>
            <a:off x="5109778" y="949499"/>
            <a:ext cx="3524731" cy="5276502"/>
          </a:xfr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4773271"/>
      </p:ext>
    </p:extLst>
  </p:cSld>
  <p:clrMapOvr>
    <a:masterClrMapping/>
  </p:clrMapOvr>
  <mc:AlternateContent xmlns:mc="http://schemas.openxmlformats.org/markup-compatibility/2006" xmlns:p14="http://schemas.microsoft.com/office/powerpoint/2010/main">
    <mc:Choice Requires="p14">
      <p:transition spd="slow" p14:dur="2000" advTm="53196"/>
    </mc:Choice>
    <mc:Fallback xmlns="">
      <p:transition spd="slow" advTm="53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PPT_template_091019">
  <a:themeElements>
    <a:clrScheme name="ESPECIAL_2_template_091019 1">
      <a:dk1>
        <a:srgbClr val="000000"/>
      </a:dk1>
      <a:lt1>
        <a:srgbClr val="FFFFFF"/>
      </a:lt1>
      <a:dk2>
        <a:srgbClr val="000000"/>
      </a:dk2>
      <a:lt2>
        <a:srgbClr val="FEFFFF"/>
      </a:lt2>
      <a:accent1>
        <a:srgbClr val="D44443"/>
      </a:accent1>
      <a:accent2>
        <a:srgbClr val="EE6D02"/>
      </a:accent2>
      <a:accent3>
        <a:srgbClr val="2C55A4"/>
      </a:accent3>
      <a:accent4>
        <a:srgbClr val="61A0BB"/>
      </a:accent4>
      <a:accent5>
        <a:srgbClr val="FDF9F2"/>
      </a:accent5>
      <a:accent6>
        <a:srgbClr val="FDF9F2"/>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algn="l" defTabSz="914400">
          <a:lnSpc>
            <a:spcPct val="130000"/>
          </a:lnSpc>
          <a:defRPr sz="800" dirty="0" smtClean="0">
            <a:solidFill>
              <a:schemeClr val="accent3"/>
            </a:solidFill>
            <a:latin typeface="Lexend Deca" pitchFamily="2" charset="77"/>
            <a:cs typeface="Lexend Deca" pitchFamily="2" charset="77"/>
          </a:defRPr>
        </a:defPPr>
      </a:lstStyle>
    </a:txDef>
  </a:objectDefaults>
  <a:extraClrSchemeLst/>
  <a:extLst>
    <a:ext uri="{05A4C25C-085E-4340-85A3-A5531E510DB2}">
      <thm15:themeFamily xmlns:thm15="http://schemas.microsoft.com/office/thememl/2012/main" name="ESPECIAL_2_template_091019" id="{CA376FA4-FA98-7C4E-B21E-6C5050DA94B3}" vid="{1760EA0A-F749-C04A-BA6D-1400061D49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C02D17F576A4E49BC005AB6575FC73A" ma:contentTypeVersion="10" ma:contentTypeDescription="Create a new document." ma:contentTypeScope="" ma:versionID="e8147ec86ac2eb72057bb78cd33c77da">
  <xsd:schema xmlns:xsd="http://www.w3.org/2001/XMLSchema" xmlns:xs="http://www.w3.org/2001/XMLSchema" xmlns:p="http://schemas.microsoft.com/office/2006/metadata/properties" xmlns:ns2="dfa457be-dd86-41d7-82b1-078f361bc6fc" targetNamespace="http://schemas.microsoft.com/office/2006/metadata/properties" ma:root="true" ma:fieldsID="238833b91ce182d992933d606bc3544b" ns2:_="">
    <xsd:import namespace="dfa457be-dd86-41d7-82b1-078f361bc6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a457be-dd86-41d7-82b1-078f361bc6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643CF5-3FC6-405F-BBD5-ABAB24E5E0A8}">
  <ds:schemaRefs>
    <ds:schemaRef ds:uri="http://schemas.microsoft.com/sharepoint/v3/contenttype/forms"/>
  </ds:schemaRefs>
</ds:datastoreItem>
</file>

<file path=customXml/itemProps2.xml><?xml version="1.0" encoding="utf-8"?>
<ds:datastoreItem xmlns:ds="http://schemas.openxmlformats.org/officeDocument/2006/customXml" ds:itemID="{E6D972B9-0EA8-42EC-9A62-B8E9888B7949}">
  <ds:schemaRefs>
    <ds:schemaRef ds:uri="dfa457be-dd86-41d7-82b1-078f361bc6fc"/>
    <ds:schemaRef ds:uri="http://purl.org/dc/dcmitype/"/>
    <ds:schemaRef ds:uri="http://www.w3.org/XML/1998/namespac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s>
</ds:datastoreItem>
</file>

<file path=customXml/itemProps3.xml><?xml version="1.0" encoding="utf-8"?>
<ds:datastoreItem xmlns:ds="http://schemas.openxmlformats.org/officeDocument/2006/customXml" ds:itemID="{B4E0FD0E-E7F5-4773-81A7-1FA32289DE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a457be-dd86-41d7-82b1-078f361bc6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ESPECIAL_2_template_091019</Template>
  <TotalTime>258</TotalTime>
  <Words>2261</Words>
  <Application>Microsoft Office PowerPoint</Application>
  <PresentationFormat>On-screen Show (4:3)</PresentationFormat>
  <Paragraphs>364</Paragraphs>
  <Slides>21</Slides>
  <Notes>21</Notes>
  <HiddenSlides>0</HiddenSlides>
  <MMClips>21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Futura Medium</vt:lpstr>
      <vt:lpstr>Sofia Pro Black</vt:lpstr>
      <vt:lpstr>Lexend Deca</vt:lpstr>
      <vt:lpstr>Merriweather</vt:lpstr>
      <vt:lpstr>Arial</vt:lpstr>
      <vt:lpstr>Calibri</vt:lpstr>
      <vt:lpstr>Trebuchet MS</vt:lpstr>
      <vt:lpstr>System Font Regular</vt:lpstr>
      <vt:lpstr>Wingdings</vt:lpstr>
      <vt:lpstr>PPT_template_091019</vt:lpstr>
      <vt:lpstr>The charity for everyone working in education</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lpstr>Services to support you and your staff</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text here</dc:title>
  <dc:creator>James Watson</dc:creator>
  <cp:lastModifiedBy>James Lascelles</cp:lastModifiedBy>
  <cp:revision>32</cp:revision>
  <cp:lastPrinted>2019-10-04T16:09:03Z</cp:lastPrinted>
  <dcterms:created xsi:type="dcterms:W3CDTF">2019-10-30T10:53:21Z</dcterms:created>
  <dcterms:modified xsi:type="dcterms:W3CDTF">2021-11-18T10:30:11Z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795400.000000000</vt:lpwstr>
  </property>
  <property fmtid="{D5CDD505-2E9C-101B-9397-08002B2CF9AE}" pid="3" name="ContentTypeId">
    <vt:lpwstr>0x010100CC02D17F576A4E49BC005AB6575FC73A</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ies>
</file>